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sldIdLst>
    <p:sldId id="256" r:id="rId2"/>
    <p:sldId id="266" r:id="rId3"/>
    <p:sldId id="269" r:id="rId4"/>
    <p:sldId id="267" r:id="rId5"/>
    <p:sldId id="268" r:id="rId6"/>
    <p:sldId id="270" r:id="rId7"/>
    <p:sldId id="271" r:id="rId8"/>
    <p:sldId id="273" r:id="rId9"/>
    <p:sldId id="272" r:id="rId10"/>
    <p:sldId id="274" r:id="rId11"/>
    <p:sldId id="257"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7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5"/>
    <p:restoredTop sz="86401"/>
  </p:normalViewPr>
  <p:slideViewPr>
    <p:cSldViewPr snapToGrid="0" snapToObjects="1">
      <p:cViewPr varScale="1">
        <p:scale>
          <a:sx n="115" d="100"/>
          <a:sy n="115" d="100"/>
        </p:scale>
        <p:origin x="130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B894E-FD94-4040-B352-246543BDB239}" type="datetimeFigureOut">
              <a:rPr lang="it-IT" smtClean="0"/>
              <a:pPr/>
              <a:t>14/02/2019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CCA99-FC75-3E4D-BA2D-02565F343715}" type="slidenum">
              <a:rPr lang="it-IT" smtClean="0"/>
              <a:pPr/>
              <a:t>‹#›</a:t>
            </a:fld>
            <a:endParaRPr lang="it-IT"/>
          </a:p>
        </p:txBody>
      </p:sp>
    </p:spTree>
    <p:extLst>
      <p:ext uri="{BB962C8B-B14F-4D97-AF65-F5344CB8AC3E}">
        <p14:creationId xmlns:p14="http://schemas.microsoft.com/office/powerpoint/2010/main" val="36152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965"/>
            <a:ext cx="7772400" cy="2387600"/>
          </a:xfrm>
        </p:spPr>
        <p:txBody>
          <a:bodyPr anchor="b">
            <a:normAutofit/>
          </a:bodyPr>
          <a:lstStyle>
            <a:lvl1pPr algn="ctr">
              <a:defRPr sz="5400">
                <a:solidFill>
                  <a:srgbClr val="294773"/>
                </a:solidFill>
              </a:defRPr>
            </a:lvl1pPr>
          </a:lstStyle>
          <a:p>
            <a:r>
              <a:rPr lang="en-US"/>
              <a:t>Click to edit Master title style</a:t>
            </a:r>
            <a:endParaRPr lang="en-US" dirty="0"/>
          </a:p>
        </p:txBody>
      </p:sp>
      <p:pic>
        <p:nvPicPr>
          <p:cNvPr id="7" name="Picture 2" descr="EU">
            <a:extLst>
              <a:ext uri="{FF2B5EF4-FFF2-40B4-BE49-F238E27FC236}">
                <a16:creationId xmlns:a16="http://schemas.microsoft.com/office/drawing/2014/main" id="{C3951CE6-850C-CF47-BFF3-192DF641D4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6221413"/>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4">
            <a:extLst>
              <a:ext uri="{FF2B5EF4-FFF2-40B4-BE49-F238E27FC236}">
                <a16:creationId xmlns:a16="http://schemas.microsoft.com/office/drawing/2014/main" id="{F57B548B-6DFA-8543-ADB1-792331C6C1EB}"/>
              </a:ext>
            </a:extLst>
          </p:cNvPr>
          <p:cNvSpPr>
            <a:spLocks noChangeArrowheads="1"/>
          </p:cNvSpPr>
          <p:nvPr userDrawn="1"/>
        </p:nvSpPr>
        <p:spPr bwMode="auto">
          <a:xfrm>
            <a:off x="3724275" y="62071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r>
              <a:rPr lang="en-US" altLang="x-none" sz="1200" dirty="0">
                <a:solidFill>
                  <a:prstClr val="black"/>
                </a:solidFill>
                <a:latin typeface="Calibri" charset="0"/>
              </a:rPr>
              <a:t>Co-funded by the European Commission</a:t>
            </a:r>
          </a:p>
          <a:p>
            <a:pPr algn="r" fontAlgn="base">
              <a:spcBef>
                <a:spcPct val="0"/>
              </a:spcBef>
              <a:spcAft>
                <a:spcPct val="0"/>
              </a:spcAft>
            </a:pPr>
            <a:r>
              <a:rPr lang="en-US" altLang="x-none" sz="1200" dirty="0">
                <a:solidFill>
                  <a:prstClr val="black"/>
                </a:solidFill>
                <a:latin typeface="Calibri" charset="0"/>
              </a:rPr>
              <a:t>Horizon 2020 – Grant # 786668</a:t>
            </a:r>
          </a:p>
        </p:txBody>
      </p:sp>
    </p:spTree>
    <p:extLst>
      <p:ext uri="{BB962C8B-B14F-4D97-AF65-F5344CB8AC3E}">
        <p14:creationId xmlns:p14="http://schemas.microsoft.com/office/powerpoint/2010/main" val="349263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egnaposto testo 5">
            <a:extLst>
              <a:ext uri="{FF2B5EF4-FFF2-40B4-BE49-F238E27FC236}">
                <a16:creationId xmlns:a16="http://schemas.microsoft.com/office/drawing/2014/main" id="{4F696CB3-B986-C44D-9823-C7978F9502AC}"/>
              </a:ext>
            </a:extLst>
          </p:cNvPr>
          <p:cNvSpPr>
            <a:spLocks noGrp="1"/>
          </p:cNvSpPr>
          <p:nvPr>
            <p:ph type="body" sz="quarter" idx="13"/>
          </p:nvPr>
        </p:nvSpPr>
        <p:spPr>
          <a:xfrm>
            <a:off x="468313" y="1546789"/>
            <a:ext cx="8280400" cy="4834044"/>
          </a:xfrm>
          <a:prstGeom prst="rect">
            <a:avLst/>
          </a:prstGeo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GB" noProof="0" dirty="0"/>
              <a:t>Second</a:t>
            </a:r>
            <a:r>
              <a:rPr lang="en-US" dirty="0"/>
              <a:t> level</a:t>
            </a:r>
          </a:p>
          <a:p>
            <a:pPr lvl="2"/>
            <a:r>
              <a:rPr lang="en-US" dirty="0"/>
              <a:t>Third level</a:t>
            </a:r>
          </a:p>
          <a:p>
            <a:pPr lvl="3"/>
            <a:r>
              <a:rPr lang="en-US" dirty="0"/>
              <a:t>Fourth level</a:t>
            </a:r>
          </a:p>
          <a:p>
            <a:pPr lvl="4"/>
            <a:r>
              <a:rPr lang="en-US" dirty="0"/>
              <a:t>Fifth level</a:t>
            </a:r>
            <a:endParaRPr lang="it-IT" dirty="0"/>
          </a:p>
        </p:txBody>
      </p:sp>
      <p:sp>
        <p:nvSpPr>
          <p:cNvPr id="9" name="TextBox 8">
            <a:extLst>
              <a:ext uri="{FF2B5EF4-FFF2-40B4-BE49-F238E27FC236}">
                <a16:creationId xmlns:a16="http://schemas.microsoft.com/office/drawing/2014/main" id="{B1CD9613-E085-8341-84FD-2A0FA089B320}"/>
              </a:ext>
            </a:extLst>
          </p:cNvPr>
          <p:cNvSpPr txBox="1">
            <a:spLocks noChangeArrowheads="1"/>
          </p:cNvSpPr>
          <p:nvPr userDrawn="1"/>
        </p:nvSpPr>
        <p:spPr bwMode="auto">
          <a:xfrm>
            <a:off x="64008" y="6527800"/>
            <a:ext cx="9055715" cy="276999"/>
          </a:xfrm>
          <a:prstGeom prst="rect">
            <a:avLst/>
          </a:prstGeom>
          <a:noFill/>
          <a:ln>
            <a:noFill/>
          </a:ln>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defRPr/>
            </a:pPr>
            <a:r>
              <a:rPr lang="en-GB" altLang="es-ES" sz="1200" noProof="0" dirty="0">
                <a:solidFill>
                  <a:schemeClr val="bg1"/>
                </a:solidFill>
                <a:latin typeface="Calibri" charset="0"/>
              </a:rPr>
              <a:t>		                                  </a:t>
            </a:r>
            <a:r>
              <a:rPr lang="en-GB" altLang="es-ES" sz="1200" noProof="0" dirty="0" smtClean="0">
                <a:solidFill>
                  <a:schemeClr val="bg1"/>
                </a:solidFill>
                <a:latin typeface="Calibri" charset="0"/>
              </a:rPr>
              <a:t>February </a:t>
            </a:r>
            <a:r>
              <a:rPr lang="en-GB" altLang="es-ES" sz="1200" noProof="0" smtClean="0">
                <a:solidFill>
                  <a:schemeClr val="bg1"/>
                </a:solidFill>
                <a:latin typeface="Calibri" charset="0"/>
              </a:rPr>
              <a:t>2019   -   www.cyberwiser.eu    </a:t>
            </a:r>
            <a:r>
              <a:rPr lang="en-GB" altLang="es-ES" sz="1200" noProof="0" dirty="0">
                <a:solidFill>
                  <a:schemeClr val="bg1"/>
                </a:solidFill>
                <a:latin typeface="Calibri" charset="0"/>
              </a:rPr>
              <a:t>–    @</a:t>
            </a:r>
            <a:r>
              <a:rPr lang="en-GB" altLang="es-ES" sz="1200" noProof="0" dirty="0" err="1">
                <a:solidFill>
                  <a:schemeClr val="bg1"/>
                </a:solidFill>
                <a:latin typeface="Calibri" charset="0"/>
              </a:rPr>
              <a:t>cyberwiser</a:t>
            </a:r>
            <a:r>
              <a:rPr lang="en-GB" altLang="es-ES" sz="1200" noProof="0" dirty="0">
                <a:solidFill>
                  <a:schemeClr val="bg1"/>
                </a:solidFill>
                <a:latin typeface="Calibri" charset="0"/>
              </a:rPr>
              <a:t>           </a:t>
            </a:r>
            <a:fld id="{42005292-A98E-D44F-A0E7-653F8EC35275}" type="slidenum">
              <a:rPr lang="en-GB" altLang="es-ES" sz="1200" noProof="0" smtClean="0">
                <a:solidFill>
                  <a:schemeClr val="bg1"/>
                </a:solidFill>
                <a:latin typeface="Calibri" charset="0"/>
              </a:rPr>
              <a:pPr fontAlgn="base">
                <a:spcBef>
                  <a:spcPct val="0"/>
                </a:spcBef>
                <a:spcAft>
                  <a:spcPct val="0"/>
                </a:spcAft>
                <a:defRPr/>
              </a:pPr>
              <a:t>‹#›</a:t>
            </a:fld>
            <a:endParaRPr lang="en-GB" altLang="es-ES" sz="1200" noProof="0" dirty="0">
              <a:solidFill>
                <a:schemeClr val="bg1"/>
              </a:solidFill>
              <a:latin typeface="Calibri" charset="0"/>
            </a:endParaRPr>
          </a:p>
        </p:txBody>
      </p:sp>
    </p:spTree>
    <p:extLst>
      <p:ext uri="{BB962C8B-B14F-4D97-AF65-F5344CB8AC3E}">
        <p14:creationId xmlns:p14="http://schemas.microsoft.com/office/powerpoint/2010/main" val="64911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Partners 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20" name="Connettore 1 19">
            <a:extLst>
              <a:ext uri="{FF2B5EF4-FFF2-40B4-BE49-F238E27FC236}">
                <a16:creationId xmlns:a16="http://schemas.microsoft.com/office/drawing/2014/main" id="{58FBFE27-C873-454D-A5C6-0FBE6E0C723B}"/>
              </a:ext>
            </a:extLst>
          </p:cNvPr>
          <p:cNvCxnSpPr>
            <a:cxnSpLocks/>
          </p:cNvCxnSpPr>
          <p:nvPr userDrawn="1"/>
        </p:nvCxnSpPr>
        <p:spPr>
          <a:xfrm>
            <a:off x="-35020" y="5734228"/>
            <a:ext cx="9233917"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2C460D97-3E81-A045-A8DB-E8E535DB6C52}"/>
              </a:ext>
            </a:extLst>
          </p:cNvPr>
          <p:cNvPicPr>
            <a:picLocks noChangeAspect="1"/>
          </p:cNvPicPr>
          <p:nvPr userDrawn="1"/>
        </p:nvPicPr>
        <p:blipFill>
          <a:blip r:embed="rId2"/>
          <a:stretch>
            <a:fillRect/>
          </a:stretch>
        </p:blipFill>
        <p:spPr>
          <a:xfrm>
            <a:off x="78411" y="5860225"/>
            <a:ext cx="8954076" cy="517630"/>
          </a:xfrm>
          <a:prstGeom prst="rect">
            <a:avLst/>
          </a:prstGeom>
        </p:spPr>
      </p:pic>
      <p:sp>
        <p:nvSpPr>
          <p:cNvPr id="9" name="Title 1">
            <a:extLst>
              <a:ext uri="{FF2B5EF4-FFF2-40B4-BE49-F238E27FC236}">
                <a16:creationId xmlns:a16="http://schemas.microsoft.com/office/drawing/2014/main" id="{E422D88D-7CC1-174F-B195-877923BF57A4}"/>
              </a:ext>
            </a:extLst>
          </p:cNvPr>
          <p:cNvSpPr txBox="1">
            <a:spLocks/>
          </p:cNvSpPr>
          <p:nvPr userDrawn="1"/>
        </p:nvSpPr>
        <p:spPr>
          <a:xfrm>
            <a:off x="1212302" y="4480408"/>
            <a:ext cx="3654287" cy="4732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a:solidFill>
                  <a:srgbClr val="294773"/>
                </a:solidFill>
                <a:latin typeface="+mj-lt"/>
                <a:ea typeface="+mj-ea"/>
                <a:cs typeface="+mj-cs"/>
              </a:defRPr>
            </a:lvl1pPr>
          </a:lstStyle>
          <a:p>
            <a:r>
              <a:rPr lang="en-US" dirty="0"/>
              <a:t>www.cyberwiser.eu</a:t>
            </a:r>
          </a:p>
        </p:txBody>
      </p:sp>
      <p:sp>
        <p:nvSpPr>
          <p:cNvPr id="10" name="Title 1">
            <a:extLst>
              <a:ext uri="{FF2B5EF4-FFF2-40B4-BE49-F238E27FC236}">
                <a16:creationId xmlns:a16="http://schemas.microsoft.com/office/drawing/2014/main" id="{D57735FC-2539-F743-8728-CFFA8E85C03D}"/>
              </a:ext>
            </a:extLst>
          </p:cNvPr>
          <p:cNvSpPr txBox="1">
            <a:spLocks/>
          </p:cNvSpPr>
          <p:nvPr userDrawn="1"/>
        </p:nvSpPr>
        <p:spPr>
          <a:xfrm>
            <a:off x="4977267" y="4480408"/>
            <a:ext cx="2958135" cy="4732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a:solidFill>
                  <a:srgbClr val="294773"/>
                </a:solidFill>
                <a:latin typeface="+mj-lt"/>
                <a:ea typeface="+mj-ea"/>
                <a:cs typeface="+mj-cs"/>
              </a:defRPr>
            </a:lvl1pPr>
          </a:lstStyle>
          <a:p>
            <a:pPr algn="r"/>
            <a:r>
              <a:rPr lang="en-US" dirty="0"/>
              <a:t>@</a:t>
            </a:r>
            <a:r>
              <a:rPr lang="en-US" dirty="0" err="1"/>
              <a:t>cyberwiser</a:t>
            </a:r>
            <a:endParaRPr lang="en-US" dirty="0"/>
          </a:p>
        </p:txBody>
      </p:sp>
      <p:sp>
        <p:nvSpPr>
          <p:cNvPr id="8" name="TextBox 7">
            <a:extLst>
              <a:ext uri="{FF2B5EF4-FFF2-40B4-BE49-F238E27FC236}">
                <a16:creationId xmlns:a16="http://schemas.microsoft.com/office/drawing/2014/main" id="{52CB2EE6-5752-6444-A1A7-2C6DB56CAAEA}"/>
              </a:ext>
            </a:extLst>
          </p:cNvPr>
          <p:cNvSpPr txBox="1"/>
          <p:nvPr userDrawn="1"/>
        </p:nvSpPr>
        <p:spPr>
          <a:xfrm>
            <a:off x="1191492" y="5081169"/>
            <a:ext cx="7840996" cy="653060"/>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600">
                <a:solidFill>
                  <a:srgbClr val="294773"/>
                </a:solidFill>
                <a:latin typeface="+mj-lt"/>
                <a:ea typeface="+mj-ea"/>
                <a:cs typeface="+mj-cs"/>
              </a:defRPr>
            </a:lvl1pPr>
          </a:lstStyle>
          <a:p>
            <a:pPr lvl="0"/>
            <a:r>
              <a:rPr lang="en-GB" sz="1200" dirty="0"/>
              <a:t>© Copyright 2018 - CYBERWISER.eu has received funding from the European Union’s Horizon 2020 research and innovation programme under the Grant Agreement no 786668. The content of this document does not represent the opinion of the European Union, and the European Union is not responsible for any use that might be made of such content</a:t>
            </a:r>
          </a:p>
        </p:txBody>
      </p:sp>
      <p:pic>
        <p:nvPicPr>
          <p:cNvPr id="11" name="Imagen 3">
            <a:extLst>
              <a:ext uri="{FF2B5EF4-FFF2-40B4-BE49-F238E27FC236}">
                <a16:creationId xmlns:a16="http://schemas.microsoft.com/office/drawing/2014/main" id="{FC66573C-D668-A947-B4FC-129A6EE47D8E}"/>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0982" y="5164367"/>
            <a:ext cx="627380" cy="443865"/>
          </a:xfrm>
          <a:prstGeom prst="rect">
            <a:avLst/>
          </a:prstGeom>
          <a:noFill/>
          <a:ln>
            <a:noFill/>
          </a:ln>
        </p:spPr>
      </p:pic>
    </p:spTree>
    <p:extLst>
      <p:ext uri="{BB962C8B-B14F-4D97-AF65-F5344CB8AC3E}">
        <p14:creationId xmlns:p14="http://schemas.microsoft.com/office/powerpoint/2010/main" val="492961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78060"/>
            <a:ext cx="7143750" cy="1282389"/>
          </a:xfrm>
          <a:prstGeom prst="rect">
            <a:avLst/>
          </a:prstGeom>
        </p:spPr>
        <p:txBody>
          <a:bodyPr vert="horz" lIns="91440" tIns="45720" rIns="91440" bIns="45720" rtlCol="0" anchor="ctr">
            <a:normAutofit/>
          </a:bodyPr>
          <a:lstStyle/>
          <a:p>
            <a:r>
              <a:rPr lang="en-GB" noProof="0"/>
              <a:t>Fare clic per modificare lo stile del titolo dello schema</a:t>
            </a:r>
          </a:p>
        </p:txBody>
      </p:sp>
      <p:sp>
        <p:nvSpPr>
          <p:cNvPr id="3" name="Text Placeholder 2"/>
          <p:cNvSpPr>
            <a:spLocks noGrp="1"/>
          </p:cNvSpPr>
          <p:nvPr>
            <p:ph type="body" idx="1"/>
          </p:nvPr>
        </p:nvSpPr>
        <p:spPr>
          <a:xfrm>
            <a:off x="628650" y="1550020"/>
            <a:ext cx="7886700" cy="4626943"/>
          </a:xfrm>
          <a:prstGeom prst="rect">
            <a:avLst/>
          </a:prstGeom>
        </p:spPr>
        <p:txBody>
          <a:bodyPr vert="horz" lIns="91440" tIns="45720" rIns="91440" bIns="45720" rtlCol="0">
            <a:normAutofit/>
          </a:bodyPr>
          <a:lstStyle/>
          <a:p>
            <a:pPr lvl="0"/>
            <a:r>
              <a:rPr lang="en-GB" noProof="0"/>
              <a:t>Fare clic per modificare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4" name="Date Placeholder 3"/>
          <p:cNvSpPr>
            <a:spLocks noGrp="1"/>
          </p:cNvSpPr>
          <p:nvPr>
            <p:ph type="dt" sz="half" idx="2"/>
          </p:nvPr>
        </p:nvSpPr>
        <p:spPr>
          <a:xfrm>
            <a:off x="628650" y="6492873"/>
            <a:ext cx="2057400" cy="365125"/>
          </a:xfrm>
          <a:prstGeom prst="rect">
            <a:avLst/>
          </a:prstGeom>
        </p:spPr>
        <p:txBody>
          <a:bodyPr vert="horz" lIns="91440" tIns="45720" rIns="91440" bIns="45720" rtlCol="0" anchor="ctr"/>
          <a:lstStyle>
            <a:lvl1pPr algn="l">
              <a:defRPr sz="1200">
                <a:solidFill>
                  <a:schemeClr val="bg1"/>
                </a:solidFill>
              </a:defRPr>
            </a:lvl1pPr>
          </a:lstStyle>
          <a:p>
            <a:fld id="{1EF633AF-00CA-A046-BDC2-4C92410E8B09}" type="datetime1">
              <a:rPr lang="it-IT" smtClean="0"/>
              <a:pPr/>
              <a:t>14/02/2019</a:t>
            </a:fld>
            <a:endParaRPr lang="it-IT"/>
          </a:p>
        </p:txBody>
      </p:sp>
      <p:sp>
        <p:nvSpPr>
          <p:cNvPr id="5" name="Footer Placeholder 4"/>
          <p:cNvSpPr>
            <a:spLocks noGrp="1"/>
          </p:cNvSpPr>
          <p:nvPr>
            <p:ph type="ftr" sz="quarter" idx="3"/>
          </p:nvPr>
        </p:nvSpPr>
        <p:spPr>
          <a:xfrm>
            <a:off x="3028950" y="6492874"/>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it-IT" dirty="0"/>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a:solidFill>
                  <a:schemeClr val="bg1"/>
                </a:solidFill>
              </a:defRPr>
            </a:lvl1pPr>
          </a:lstStyle>
          <a:p>
            <a:fld id="{DED6EEED-2D12-6C4D-BF25-AE1C8BC7AE12}" type="slidenum">
              <a:rPr lang="it-IT" smtClean="0"/>
              <a:pPr/>
              <a:t>‹#›</a:t>
            </a:fld>
            <a:endParaRPr lang="it-IT"/>
          </a:p>
        </p:txBody>
      </p:sp>
    </p:spTree>
    <p:extLst>
      <p:ext uri="{BB962C8B-B14F-4D97-AF65-F5344CB8AC3E}">
        <p14:creationId xmlns:p14="http://schemas.microsoft.com/office/powerpoint/2010/main" val="153835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hf hdr="0" dt="0"/>
  <p:txStyles>
    <p:titleStyle>
      <a:lvl1pPr algn="l" defTabSz="914400" rtl="0" eaLnBrk="1" latinLnBrk="0" hangingPunct="1">
        <a:lnSpc>
          <a:spcPct val="90000"/>
        </a:lnSpc>
        <a:spcBef>
          <a:spcPct val="0"/>
        </a:spcBef>
        <a:buNone/>
        <a:defRPr sz="3600" kern="1200">
          <a:solidFill>
            <a:srgbClr val="294773"/>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merialdo@rheagroup.com"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FD2791-A09B-C744-A4CF-57F30C18E8AA}"/>
              </a:ext>
            </a:extLst>
          </p:cNvPr>
          <p:cNvSpPr>
            <a:spLocks noChangeArrowheads="1"/>
          </p:cNvSpPr>
          <p:nvPr/>
        </p:nvSpPr>
        <p:spPr bwMode="auto">
          <a:xfrm>
            <a:off x="456954" y="2852738"/>
            <a:ext cx="4897438" cy="1040285"/>
          </a:xfrm>
          <a:prstGeom prst="rect">
            <a:avLst/>
          </a:prstGeom>
          <a:noFill/>
          <a:ln>
            <a:noFill/>
          </a:ln>
          <a:extLst/>
        </p:spPr>
        <p:txBody>
          <a:bodyPr>
            <a:spAutoFit/>
          </a:bodyPr>
          <a:lstStyle/>
          <a:p>
            <a:pPr fontAlgn="base">
              <a:spcBef>
                <a:spcPct val="20000"/>
              </a:spcBef>
              <a:spcAft>
                <a:spcPct val="0"/>
              </a:spcAft>
              <a:defRPr/>
            </a:pPr>
            <a:r>
              <a:rPr lang="en-GB" sz="2800" dirty="0" smtClean="0">
                <a:solidFill>
                  <a:prstClr val="black"/>
                </a:solidFill>
                <a:ea typeface="ＭＳ Ｐゴシック" pitchFamily="34" charset="-128"/>
              </a:rPr>
              <a:t>Matteo Merialdo</a:t>
            </a:r>
            <a:endParaRPr lang="en-GB" sz="2800" dirty="0">
              <a:solidFill>
                <a:prstClr val="black"/>
              </a:solidFill>
              <a:ea typeface="ＭＳ Ｐゴシック" pitchFamily="34" charset="-128"/>
            </a:endParaRPr>
          </a:p>
          <a:p>
            <a:pPr fontAlgn="base">
              <a:spcBef>
                <a:spcPct val="20000"/>
              </a:spcBef>
              <a:spcAft>
                <a:spcPct val="0"/>
              </a:spcAft>
              <a:defRPr/>
            </a:pPr>
            <a:r>
              <a:rPr lang="en-GB" sz="2800" b="1" dirty="0" smtClean="0">
                <a:solidFill>
                  <a:prstClr val="black"/>
                </a:solidFill>
                <a:ea typeface="ＭＳ Ｐゴシック" pitchFamily="34" charset="-128"/>
              </a:rPr>
              <a:t>RHEA Group</a:t>
            </a:r>
            <a:endParaRPr lang="en-GB" sz="2800" b="1" dirty="0">
              <a:solidFill>
                <a:prstClr val="black"/>
              </a:solidFill>
              <a:ea typeface="ＭＳ Ｐゴシック" pitchFamily="34" charset="-128"/>
            </a:endParaRPr>
          </a:p>
        </p:txBody>
      </p:sp>
      <p:sp>
        <p:nvSpPr>
          <p:cNvPr id="7" name="Segnaposto piè di pagina 4">
            <a:extLst>
              <a:ext uri="{FF2B5EF4-FFF2-40B4-BE49-F238E27FC236}">
                <a16:creationId xmlns:a16="http://schemas.microsoft.com/office/drawing/2014/main" id="{A93E1248-57A1-894B-A0E8-7C2B5E825A9D}"/>
              </a:ext>
            </a:extLst>
          </p:cNvPr>
          <p:cNvSpPr txBox="1">
            <a:spLocks/>
          </p:cNvSpPr>
          <p:nvPr/>
        </p:nvSpPr>
        <p:spPr bwMode="auto">
          <a:xfrm>
            <a:off x="4500563" y="2836863"/>
            <a:ext cx="4465637"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Calibri" charset="0"/>
                <a:ea typeface="ＭＳ Ｐゴシック" charset="-128"/>
              </a:defRPr>
            </a:lvl1pPr>
            <a:lvl2pPr marL="742950" indent="-285750">
              <a:spcBef>
                <a:spcPct val="20000"/>
              </a:spcBef>
              <a:buBlip>
                <a:blip r:embed="rId2"/>
              </a:buBlip>
              <a:defRPr sz="2800">
                <a:solidFill>
                  <a:schemeClr val="tx1"/>
                </a:solidFill>
                <a:latin typeface="Calibri" charset="0"/>
                <a:ea typeface="ＭＳ Ｐゴシック" charset="-128"/>
              </a:defRPr>
            </a:lvl2pPr>
            <a:lvl3pPr marL="1143000" indent="-228600">
              <a:spcBef>
                <a:spcPct val="20000"/>
              </a:spcBef>
              <a:buBlip>
                <a:blip r:embed="rId2"/>
              </a:buBlip>
              <a:defRPr sz="2400">
                <a:solidFill>
                  <a:schemeClr val="tx1"/>
                </a:solidFill>
                <a:latin typeface="Calibri" charset="0"/>
                <a:ea typeface="ＭＳ Ｐゴシック" charset="-128"/>
              </a:defRPr>
            </a:lvl3pPr>
            <a:lvl4pPr marL="1600200" indent="-228600">
              <a:spcBef>
                <a:spcPct val="20000"/>
              </a:spcBef>
              <a:buBlip>
                <a:blip r:embed="rId2"/>
              </a:buBlip>
              <a:defRPr sz="2000">
                <a:solidFill>
                  <a:schemeClr val="tx1"/>
                </a:solidFill>
                <a:latin typeface="Calibri" charset="0"/>
                <a:ea typeface="ＭＳ Ｐゴシック" charset="-128"/>
              </a:defRPr>
            </a:lvl4pPr>
            <a:lvl5pPr marL="2057400" indent="-228600">
              <a:spcBef>
                <a:spcPct val="20000"/>
              </a:spcBef>
              <a:buBlip>
                <a:blip r:embed="rId2"/>
              </a:buBlip>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9pPr>
          </a:lstStyle>
          <a:p>
            <a:pPr lvl="0" algn="r" fontAlgn="base">
              <a:spcBef>
                <a:spcPct val="0"/>
              </a:spcBef>
              <a:spcAft>
                <a:spcPct val="0"/>
              </a:spcAft>
              <a:buNone/>
              <a:defRPr/>
            </a:pPr>
            <a:r>
              <a:rPr lang="en-GB" altLang="x-none" sz="2800" b="1" kern="0" dirty="0">
                <a:solidFill>
                  <a:srgbClr val="000000"/>
                </a:solidFill>
              </a:rPr>
              <a:t> </a:t>
            </a:r>
            <a:r>
              <a:rPr lang="en-GB" altLang="x-none" sz="2800" b="1" kern="0" dirty="0" smtClean="0">
                <a:solidFill>
                  <a:srgbClr val="000000"/>
                </a:solidFill>
              </a:rPr>
              <a:t>Innovative </a:t>
            </a:r>
            <a:r>
              <a:rPr lang="en-GB" altLang="x-none" sz="2800" b="1" kern="0" dirty="0">
                <a:solidFill>
                  <a:srgbClr val="000000"/>
                </a:solidFill>
              </a:rPr>
              <a:t>aspects in cyber range solutions </a:t>
            </a:r>
            <a:endParaRPr lang="en-GB" altLang="x-none" sz="2800" b="1" kern="0" dirty="0" smtClean="0">
              <a:solidFill>
                <a:srgbClr val="0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3948"/>
            <a:ext cx="1968500" cy="1968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11" y="3918383"/>
            <a:ext cx="1115565" cy="1115565"/>
          </a:xfrm>
          <a:prstGeom prst="rect">
            <a:avLst/>
          </a:prstGeom>
        </p:spPr>
      </p:pic>
    </p:spTree>
    <p:extLst>
      <p:ext uri="{BB962C8B-B14F-4D97-AF65-F5344CB8AC3E}">
        <p14:creationId xmlns:p14="http://schemas.microsoft.com/office/powerpoint/2010/main" val="237733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78060"/>
            <a:ext cx="7772400" cy="1282389"/>
          </a:xfrm>
        </p:spPr>
        <p:txBody>
          <a:bodyPr/>
          <a:lstStyle/>
          <a:p>
            <a:r>
              <a:rPr lang="en-GB" dirty="0" smtClean="0"/>
              <a:t>CYBERWISER.eu: based on existing advanced technologies</a:t>
            </a:r>
            <a:endParaRPr lang="en-GB" dirty="0"/>
          </a:p>
        </p:txBody>
      </p:sp>
      <p:sp>
        <p:nvSpPr>
          <p:cNvPr id="3" name="Text Placeholder 2"/>
          <p:cNvSpPr>
            <a:spLocks noGrp="1"/>
          </p:cNvSpPr>
          <p:nvPr>
            <p:ph type="body" sz="quarter" idx="13"/>
          </p:nvPr>
        </p:nvSpPr>
        <p:spPr/>
        <p:txBody>
          <a:bodyPr/>
          <a:lstStyle/>
          <a:p>
            <a:r>
              <a:rPr lang="en-US" dirty="0" smtClean="0"/>
              <a:t>The advanced training scenario features will be based on existing tools to be improved during the project:</a:t>
            </a:r>
          </a:p>
          <a:p>
            <a:pPr lvl="1"/>
            <a:r>
              <a:rPr lang="en-GB" dirty="0" smtClean="0"/>
              <a:t>Monitoring Sensors (ATOS)</a:t>
            </a:r>
            <a:endParaRPr lang="en-GB" dirty="0"/>
          </a:p>
          <a:p>
            <a:pPr lvl="1"/>
            <a:r>
              <a:rPr lang="en-GB" dirty="0" smtClean="0"/>
              <a:t>XL-SIEM (ATOS) – anomaly detection</a:t>
            </a:r>
            <a:endParaRPr lang="en-GB" dirty="0"/>
          </a:p>
          <a:p>
            <a:pPr lvl="1"/>
            <a:r>
              <a:rPr lang="en-GB" dirty="0"/>
              <a:t>Risk Assessment </a:t>
            </a:r>
            <a:r>
              <a:rPr lang="en-GB" dirty="0" smtClean="0"/>
              <a:t>Engine (ATOS) – based on economic models from SINTEF</a:t>
            </a:r>
            <a:endParaRPr lang="en-GB" dirty="0"/>
          </a:p>
          <a:p>
            <a:pPr lvl="1"/>
            <a:r>
              <a:rPr lang="en-GB" dirty="0"/>
              <a:t>Decision </a:t>
            </a:r>
            <a:r>
              <a:rPr lang="en-GB" dirty="0" smtClean="0"/>
              <a:t>Support System (ATOS)</a:t>
            </a:r>
          </a:p>
          <a:p>
            <a:pPr lvl="1"/>
            <a:r>
              <a:rPr lang="en-GB" dirty="0" err="1" smtClean="0"/>
              <a:t>xOpera</a:t>
            </a:r>
            <a:r>
              <a:rPr lang="en-GB" dirty="0" smtClean="0"/>
              <a:t> (XLAB) – to support alternative IaaS</a:t>
            </a:r>
          </a:p>
          <a:p>
            <a:pPr lvl="1"/>
            <a:r>
              <a:rPr lang="en-GB" dirty="0" err="1" smtClean="0"/>
              <a:t>xRuntime</a:t>
            </a:r>
            <a:r>
              <a:rPr lang="en-GB" dirty="0" smtClean="0"/>
              <a:t> (XLAB) – full suite of attacking and scanning tools </a:t>
            </a:r>
            <a:endParaRPr lang="en-GB" dirty="0" smtClean="0"/>
          </a:p>
          <a:p>
            <a:pPr lvl="1"/>
            <a:r>
              <a:rPr lang="en-GB" dirty="0" smtClean="0"/>
              <a:t>Cross-learning platform (Trust-IT)</a:t>
            </a:r>
            <a:endParaRPr lang="en-GB" dirty="0"/>
          </a:p>
          <a:p>
            <a:endParaRPr lang="en-US" dirty="0"/>
          </a:p>
        </p:txBody>
      </p:sp>
    </p:spTree>
    <p:extLst>
      <p:ext uri="{BB962C8B-B14F-4D97-AF65-F5344CB8AC3E}">
        <p14:creationId xmlns:p14="http://schemas.microsoft.com/office/powerpoint/2010/main" val="3776801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5CA1-AB68-AD44-B29E-2CDE8F90E142}"/>
              </a:ext>
            </a:extLst>
          </p:cNvPr>
          <p:cNvSpPr>
            <a:spLocks noGrp="1"/>
          </p:cNvSpPr>
          <p:nvPr>
            <p:ph type="title"/>
          </p:nvPr>
        </p:nvSpPr>
        <p:spPr/>
        <p:txBody>
          <a:bodyPr>
            <a:normAutofit/>
          </a:bodyPr>
          <a:lstStyle/>
          <a:p>
            <a:r>
              <a:rPr lang="en-GB" sz="3200" dirty="0"/>
              <a:t>Thank you for your attention! </a:t>
            </a:r>
            <a:r>
              <a:rPr lang="en-GB" sz="3200" i="1" dirty="0"/>
              <a:t>Questions?</a:t>
            </a:r>
            <a:endParaRPr lang="it-IT" sz="3200" dirty="0"/>
          </a:p>
        </p:txBody>
      </p:sp>
      <p:sp>
        <p:nvSpPr>
          <p:cNvPr id="5" name="Sottotitolo 2">
            <a:extLst>
              <a:ext uri="{FF2B5EF4-FFF2-40B4-BE49-F238E27FC236}">
                <a16:creationId xmlns:a16="http://schemas.microsoft.com/office/drawing/2014/main" id="{45AF409D-2684-524D-A3E2-7F36BFDDEE49}"/>
              </a:ext>
            </a:extLst>
          </p:cNvPr>
          <p:cNvSpPr txBox="1">
            <a:spLocks/>
          </p:cNvSpPr>
          <p:nvPr/>
        </p:nvSpPr>
        <p:spPr>
          <a:xfrm>
            <a:off x="503344" y="1826236"/>
            <a:ext cx="8135937" cy="2736850"/>
          </a:xfrm>
          <a:prstGeom prst="rect">
            <a:avLst/>
          </a:prstGeom>
        </p:spPr>
        <p:txBody>
          <a:bodyPr/>
          <a:lstStyle>
            <a:lvl1pPr marL="228600" indent="-228600" algn="l" defTabSz="914400" rtl="0" eaLnBrk="1" latinLnBrk="0" hangingPunct="1">
              <a:lnSpc>
                <a:spcPct val="90000"/>
              </a:lnSpc>
              <a:spcBef>
                <a:spcPts val="1000"/>
              </a:spcBef>
              <a:buSzPct val="100000"/>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x-none" b="1" i="1" dirty="0">
                <a:ea typeface="ＭＳ Ｐゴシック" charset="-128"/>
              </a:rPr>
              <a:t>Main contact:</a:t>
            </a:r>
          </a:p>
          <a:p>
            <a:pPr marL="0" indent="0">
              <a:buNone/>
            </a:pPr>
            <a:r>
              <a:rPr lang="en-GB" altLang="x-none" i="1" dirty="0" smtClean="0">
                <a:ea typeface="ＭＳ Ｐゴシック" charset="-128"/>
              </a:rPr>
              <a:t>Matteo Merialdo, </a:t>
            </a:r>
            <a:r>
              <a:rPr lang="en-GB" altLang="x-none" i="1" dirty="0" smtClean="0">
                <a:ea typeface="ＭＳ Ｐゴシック" charset="-128"/>
                <a:hlinkClick r:id="rId3"/>
              </a:rPr>
              <a:t>m.merialdo@rheagroup.com</a:t>
            </a:r>
            <a:r>
              <a:rPr lang="en-GB" altLang="x-none" i="1" dirty="0" smtClean="0">
                <a:ea typeface="ＭＳ Ｐゴシック" charset="-128"/>
              </a:rPr>
              <a:t> </a:t>
            </a:r>
            <a:endParaRPr lang="en-GB" altLang="x-none" i="1" dirty="0">
              <a:ea typeface="ＭＳ Ｐゴシック" charset="-128"/>
            </a:endParaRPr>
          </a:p>
          <a:p>
            <a:pPr marL="0" indent="0">
              <a:buNone/>
            </a:pPr>
            <a:r>
              <a:rPr lang="en-GB" altLang="x-none" b="1" i="1" dirty="0">
                <a:ea typeface="ＭＳ Ｐゴシック" charset="-128"/>
              </a:rPr>
              <a:t>Organisation</a:t>
            </a:r>
            <a:r>
              <a:rPr lang="en-GB" altLang="x-none" b="1" i="1" dirty="0" smtClean="0">
                <a:ea typeface="ＭＳ Ｐゴシック" charset="-128"/>
              </a:rPr>
              <a:t>:</a:t>
            </a:r>
          </a:p>
          <a:p>
            <a:pPr marL="0" indent="0">
              <a:buNone/>
            </a:pPr>
            <a:r>
              <a:rPr lang="en-GB" altLang="x-none" b="1" i="1" dirty="0" smtClean="0">
                <a:ea typeface="ＭＳ Ｐゴシック" charset="-128"/>
              </a:rPr>
              <a:t>RHEA Group</a:t>
            </a:r>
            <a:endParaRPr lang="en-GB" altLang="x-none" b="1" i="1" dirty="0">
              <a:ea typeface="ＭＳ Ｐゴシック" charset="-128"/>
            </a:endParaRPr>
          </a:p>
        </p:txBody>
      </p:sp>
    </p:spTree>
    <p:extLst>
      <p:ext uri="{BB962C8B-B14F-4D97-AF65-F5344CB8AC3E}">
        <p14:creationId xmlns:p14="http://schemas.microsoft.com/office/powerpoint/2010/main" val="308593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Cyber Range – Key Concepts</a:t>
            </a:r>
          </a:p>
        </p:txBody>
      </p:sp>
      <p:sp>
        <p:nvSpPr>
          <p:cNvPr id="3" name="Segnaposto testo 2"/>
          <p:cNvSpPr>
            <a:spLocks noGrp="1"/>
          </p:cNvSpPr>
          <p:nvPr>
            <p:ph type="body" sz="quarter" idx="13"/>
          </p:nvPr>
        </p:nvSpPr>
        <p:spPr>
          <a:xfrm>
            <a:off x="468313" y="1537264"/>
            <a:ext cx="4588879" cy="3510597"/>
          </a:xfrm>
        </p:spPr>
        <p:txBody>
          <a:bodyPr>
            <a:normAutofit fontScale="85000" lnSpcReduction="20000"/>
          </a:bodyPr>
          <a:lstStyle/>
          <a:p>
            <a:pPr marL="358775" indent="-350838"/>
            <a:r>
              <a:rPr lang="en-GB" dirty="0"/>
              <a:t>What is a Cyber Range</a:t>
            </a:r>
            <a:r>
              <a:rPr lang="en-GB" dirty="0" smtClean="0"/>
              <a:t>?</a:t>
            </a:r>
          </a:p>
          <a:p>
            <a:pPr marL="815975" lvl="1" indent="-350838"/>
            <a:r>
              <a:rPr lang="en-GB" smtClean="0"/>
              <a:t>A recent </a:t>
            </a:r>
            <a:r>
              <a:rPr lang="en-GB" dirty="0" smtClean="0"/>
              <a:t>concept</a:t>
            </a:r>
            <a:endParaRPr lang="en-GB" dirty="0"/>
          </a:p>
          <a:p>
            <a:pPr marL="815975" lvl="1" indent="-350838"/>
            <a:r>
              <a:rPr lang="en-GB" dirty="0"/>
              <a:t>A multipurpose virtualization environment supporting three </a:t>
            </a:r>
            <a:r>
              <a:rPr lang="en-GB" dirty="0" smtClean="0"/>
              <a:t>main needs</a:t>
            </a:r>
            <a:r>
              <a:rPr lang="en-GB" dirty="0"/>
              <a:t>:</a:t>
            </a:r>
          </a:p>
          <a:p>
            <a:pPr marL="1273175" lvl="2" indent="-350838"/>
            <a:r>
              <a:rPr lang="en-GB" dirty="0"/>
              <a:t>Knowledge development and dissemination (training)</a:t>
            </a:r>
          </a:p>
          <a:p>
            <a:pPr marL="1273175" lvl="2" indent="-350838"/>
            <a:r>
              <a:rPr lang="en-GB" dirty="0"/>
              <a:t>Improved system assurance in development (R&amp;D)</a:t>
            </a:r>
          </a:p>
          <a:p>
            <a:pPr marL="1273175" lvl="2" indent="-350838"/>
            <a:r>
              <a:rPr lang="en-GB" dirty="0"/>
              <a:t>Improved system assurance through </a:t>
            </a:r>
            <a:r>
              <a:rPr lang="en-GB" dirty="0" smtClean="0"/>
              <a:t>test and evaluation (testing)</a:t>
            </a:r>
            <a:endParaRPr lang="en-GB" dirty="0"/>
          </a:p>
          <a:p>
            <a:pPr marL="815975" lvl="1" indent="-350838"/>
            <a:r>
              <a:rPr lang="en-GB" dirty="0"/>
              <a:t>A safe environment for cyber attack scenario simulation and test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360449"/>
            <a:ext cx="3525680" cy="3595668"/>
          </a:xfrm>
          <a:prstGeom prst="rect">
            <a:avLst/>
          </a:prstGeom>
        </p:spPr>
      </p:pic>
    </p:spTree>
    <p:extLst>
      <p:ext uri="{BB962C8B-B14F-4D97-AF65-F5344CB8AC3E}">
        <p14:creationId xmlns:p14="http://schemas.microsoft.com/office/powerpoint/2010/main" val="74502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Cyber Range – </a:t>
            </a:r>
            <a:r>
              <a:rPr lang="en-GB" dirty="0" smtClean="0"/>
              <a:t>Training</a:t>
            </a:r>
            <a:endParaRPr lang="en-GB" dirty="0"/>
          </a:p>
        </p:txBody>
      </p:sp>
      <p:sp>
        <p:nvSpPr>
          <p:cNvPr id="3" name="Segnaposto testo 2"/>
          <p:cNvSpPr>
            <a:spLocks noGrp="1"/>
          </p:cNvSpPr>
          <p:nvPr>
            <p:ph type="body" sz="quarter" idx="13"/>
          </p:nvPr>
        </p:nvSpPr>
        <p:spPr>
          <a:xfrm>
            <a:off x="468313" y="1537264"/>
            <a:ext cx="3709987" cy="4834044"/>
          </a:xfrm>
        </p:spPr>
        <p:txBody>
          <a:bodyPr>
            <a:normAutofit/>
          </a:bodyPr>
          <a:lstStyle/>
          <a:p>
            <a:pPr marL="0" indent="0">
              <a:buNone/>
            </a:pPr>
            <a:r>
              <a:rPr lang="en-GB" sz="2000" dirty="0"/>
              <a:t>Cyber ranges are extremely suited for </a:t>
            </a:r>
            <a:r>
              <a:rPr lang="en-GB" sz="2000" dirty="0" smtClean="0"/>
              <a:t>security training </a:t>
            </a:r>
            <a:r>
              <a:rPr lang="en-GB" sz="2000" dirty="0"/>
              <a:t>purposes</a:t>
            </a:r>
          </a:p>
          <a:p>
            <a:r>
              <a:rPr lang="en-GB" sz="1700" dirty="0" smtClean="0"/>
              <a:t>The virtual environments allow trainers and trainees</a:t>
            </a:r>
            <a:r>
              <a:rPr lang="en-GB" sz="1700" dirty="0"/>
              <a:t> </a:t>
            </a:r>
            <a:r>
              <a:rPr lang="en-GB" sz="1700" dirty="0" smtClean="0"/>
              <a:t>to perform multiple realistic training scenarios with a fraction of cost and effort needed for building and configuring similar physical </a:t>
            </a:r>
            <a:r>
              <a:rPr lang="en-GB" sz="1700" dirty="0" smtClean="0"/>
              <a:t>platforms</a:t>
            </a:r>
          </a:p>
          <a:p>
            <a:pPr marL="0" indent="0">
              <a:buNone/>
            </a:pPr>
            <a:endParaRPr lang="en-GB" sz="1700" dirty="0" smtClean="0"/>
          </a:p>
          <a:p>
            <a:r>
              <a:rPr lang="en-GB" sz="1700" dirty="0" smtClean="0"/>
              <a:t>On next-generation ranges, the freedom of configuring and monitoring the training scenario in real-time is invaluable for trainers</a:t>
            </a:r>
            <a:endParaRPr lang="en-GB" sz="17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178300" y="1537264"/>
            <a:ext cx="4757514" cy="3568136"/>
          </a:xfrm>
          <a:prstGeom prst="rect">
            <a:avLst/>
          </a:prstGeom>
        </p:spPr>
      </p:pic>
    </p:spTree>
    <p:extLst>
      <p:ext uri="{BB962C8B-B14F-4D97-AF65-F5344CB8AC3E}">
        <p14:creationId xmlns:p14="http://schemas.microsoft.com/office/powerpoint/2010/main" val="3053213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84935" y="1360449"/>
            <a:ext cx="5655865" cy="3999936"/>
          </a:xfrm>
          <a:prstGeom prst="rect">
            <a:avLst/>
          </a:prstGeom>
        </p:spPr>
      </p:pic>
      <p:sp>
        <p:nvSpPr>
          <p:cNvPr id="2" name="Titolo 1"/>
          <p:cNvSpPr>
            <a:spLocks noGrp="1"/>
          </p:cNvSpPr>
          <p:nvPr>
            <p:ph type="title"/>
          </p:nvPr>
        </p:nvSpPr>
        <p:spPr>
          <a:xfrm>
            <a:off x="1371600" y="78060"/>
            <a:ext cx="7772400" cy="1282389"/>
          </a:xfrm>
        </p:spPr>
        <p:txBody>
          <a:bodyPr/>
          <a:lstStyle/>
          <a:p>
            <a:r>
              <a:rPr lang="en-GB" dirty="0"/>
              <a:t>Cyber Range: Research and development</a:t>
            </a:r>
          </a:p>
        </p:txBody>
      </p:sp>
      <p:sp>
        <p:nvSpPr>
          <p:cNvPr id="3" name="Segnaposto testo 2"/>
          <p:cNvSpPr>
            <a:spLocks noGrp="1"/>
          </p:cNvSpPr>
          <p:nvPr>
            <p:ph type="body" sz="quarter" idx="13"/>
          </p:nvPr>
        </p:nvSpPr>
        <p:spPr>
          <a:xfrm>
            <a:off x="468314" y="1537264"/>
            <a:ext cx="3227096" cy="4834044"/>
          </a:xfrm>
        </p:spPr>
        <p:txBody>
          <a:bodyPr>
            <a:normAutofit/>
          </a:bodyPr>
          <a:lstStyle/>
          <a:p>
            <a:pPr marL="7937" indent="0">
              <a:buNone/>
            </a:pPr>
            <a:r>
              <a:rPr lang="en-GB" sz="2000" dirty="0"/>
              <a:t>Reducing the cyber threat through </a:t>
            </a:r>
            <a:r>
              <a:rPr lang="en-GB" sz="2000" dirty="0" smtClean="0"/>
              <a:t>emulation</a:t>
            </a:r>
          </a:p>
          <a:p>
            <a:pPr marL="358775" indent="-350838"/>
            <a:r>
              <a:rPr lang="en-GB" sz="1800" dirty="0"/>
              <a:t>All critical infrastructure systems are at risk of cyber security attacks. Being aware of the risks from early stages of system and software development is vital for building secure infrastructure.</a:t>
            </a:r>
          </a:p>
          <a:p>
            <a:pPr marL="358775" indent="-350838"/>
            <a:endParaRPr lang="en-GB" sz="1800" dirty="0"/>
          </a:p>
          <a:p>
            <a:pPr marL="358775" indent="-350838"/>
            <a:r>
              <a:rPr lang="en-GB" sz="1800" dirty="0"/>
              <a:t>The realistic emulation environment facilitates experimentation, evaluation of early prototypes and design verification testing.</a:t>
            </a:r>
          </a:p>
          <a:p>
            <a:pPr marL="358775" indent="-350838"/>
            <a:endParaRPr lang="en-GB" dirty="0"/>
          </a:p>
        </p:txBody>
      </p:sp>
    </p:spTree>
    <p:extLst>
      <p:ext uri="{BB962C8B-B14F-4D97-AF65-F5344CB8AC3E}">
        <p14:creationId xmlns:p14="http://schemas.microsoft.com/office/powerpoint/2010/main" val="190224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78060"/>
            <a:ext cx="7772400" cy="1282389"/>
          </a:xfrm>
        </p:spPr>
        <p:txBody>
          <a:bodyPr/>
          <a:lstStyle/>
          <a:p>
            <a:r>
              <a:rPr lang="en-GB" dirty="0"/>
              <a:t>Cyber Range: </a:t>
            </a:r>
            <a:r>
              <a:rPr lang="en-GB" dirty="0" smtClean="0"/>
              <a:t>Test and evaluation</a:t>
            </a:r>
            <a:endParaRPr lang="en-GB" dirty="0"/>
          </a:p>
        </p:txBody>
      </p:sp>
      <p:sp>
        <p:nvSpPr>
          <p:cNvPr id="3" name="Segnaposto testo 2"/>
          <p:cNvSpPr>
            <a:spLocks noGrp="1"/>
          </p:cNvSpPr>
          <p:nvPr>
            <p:ph type="body" sz="quarter" idx="13"/>
          </p:nvPr>
        </p:nvSpPr>
        <p:spPr>
          <a:xfrm>
            <a:off x="468313" y="1537264"/>
            <a:ext cx="3564205" cy="4834044"/>
          </a:xfrm>
        </p:spPr>
        <p:txBody>
          <a:bodyPr>
            <a:normAutofit/>
          </a:bodyPr>
          <a:lstStyle/>
          <a:p>
            <a:pPr marL="7937" indent="0">
              <a:buNone/>
            </a:pPr>
            <a:r>
              <a:rPr lang="en-GB" sz="2200" dirty="0"/>
              <a:t>Anticipating cyber threats with a realistic test </a:t>
            </a:r>
            <a:r>
              <a:rPr lang="en-GB" sz="2200" dirty="0" smtClean="0"/>
              <a:t>framework</a:t>
            </a:r>
            <a:endParaRPr lang="en-GB" sz="2200" dirty="0"/>
          </a:p>
          <a:p>
            <a:pPr marL="358775" indent="-350838"/>
            <a:r>
              <a:rPr lang="en-GB" sz="1800" dirty="0" smtClean="0"/>
              <a:t>Cyber ranges provide frameworks </a:t>
            </a:r>
            <a:r>
              <a:rPr lang="en-GB" sz="1800" dirty="0"/>
              <a:t>where experts can analyse and examine cyber attack technologies under realistic </a:t>
            </a:r>
            <a:r>
              <a:rPr lang="en-GB" sz="1800" dirty="0" smtClean="0"/>
              <a:t>conditions</a:t>
            </a:r>
            <a:endParaRPr lang="en-GB" sz="1800" dirty="0"/>
          </a:p>
          <a:p>
            <a:pPr marL="358775" indent="-350838"/>
            <a:endParaRPr lang="en-GB" sz="1800" dirty="0"/>
          </a:p>
          <a:p>
            <a:pPr marL="358775" indent="-350838"/>
            <a:r>
              <a:rPr lang="en-GB" sz="1800" dirty="0"/>
              <a:t>Critical systems can be tested securely in a realistic test framework that facilitates incident management and </a:t>
            </a:r>
            <a:r>
              <a:rPr lang="en-GB" sz="1800" dirty="0" smtClean="0"/>
              <a:t>response</a:t>
            </a:r>
            <a:endParaRPr lang="en-GB" sz="1800" dirty="0"/>
          </a:p>
          <a:p>
            <a:pPr marL="358775" indent="-350838"/>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b="-350"/>
          <a:stretch/>
        </p:blipFill>
        <p:spPr>
          <a:xfrm>
            <a:off x="4032518" y="1083376"/>
            <a:ext cx="4539526" cy="5168716"/>
          </a:xfrm>
          <a:prstGeom prst="rect">
            <a:avLst/>
          </a:prstGeom>
        </p:spPr>
      </p:pic>
    </p:spTree>
    <p:extLst>
      <p:ext uri="{BB962C8B-B14F-4D97-AF65-F5344CB8AC3E}">
        <p14:creationId xmlns:p14="http://schemas.microsoft.com/office/powerpoint/2010/main" val="1546275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78060"/>
            <a:ext cx="7772400" cy="1282389"/>
          </a:xfrm>
        </p:spPr>
        <p:txBody>
          <a:bodyPr/>
          <a:lstStyle/>
          <a:p>
            <a:r>
              <a:rPr lang="en-GB" dirty="0" smtClean="0"/>
              <a:t>CYBERWISER.eu: a next generation cyber range</a:t>
            </a:r>
            <a:endParaRPr lang="en-GB" dirty="0"/>
          </a:p>
        </p:txBody>
      </p:sp>
      <p:sp>
        <p:nvSpPr>
          <p:cNvPr id="3" name="Segnaposto testo 2"/>
          <p:cNvSpPr>
            <a:spLocks noGrp="1"/>
          </p:cNvSpPr>
          <p:nvPr>
            <p:ph type="body" sz="quarter" idx="13"/>
          </p:nvPr>
        </p:nvSpPr>
        <p:spPr>
          <a:xfrm>
            <a:off x="468314" y="1537264"/>
            <a:ext cx="3284538" cy="4834044"/>
          </a:xfrm>
        </p:spPr>
        <p:txBody>
          <a:bodyPr>
            <a:normAutofit/>
          </a:bodyPr>
          <a:lstStyle/>
          <a:p>
            <a:pPr marL="7937" indent="0">
              <a:buNone/>
            </a:pPr>
            <a:r>
              <a:rPr lang="en-GB" dirty="0" smtClean="0"/>
              <a:t>CYBERWISER.eu aims at becoming a reference cyber </a:t>
            </a:r>
            <a:r>
              <a:rPr lang="en-GB" dirty="0"/>
              <a:t>range platform for professional </a:t>
            </a:r>
            <a:r>
              <a:rPr lang="en-GB" dirty="0" smtClean="0"/>
              <a:t>training for EU</a:t>
            </a:r>
            <a:endParaRPr lang="en-GB" dirty="0"/>
          </a:p>
          <a:p>
            <a:pPr marL="358775" indent="-350838"/>
            <a:endParaRPr lang="en-GB" dirty="0"/>
          </a:p>
        </p:txBody>
      </p:sp>
      <p:pic>
        <p:nvPicPr>
          <p:cNvPr id="7" name="Picture 6"/>
          <p:cNvPicPr>
            <a:picLocks noChangeAspect="1"/>
          </p:cNvPicPr>
          <p:nvPr/>
        </p:nvPicPr>
        <p:blipFill>
          <a:blip r:embed="rId2"/>
          <a:stretch>
            <a:fillRect/>
          </a:stretch>
        </p:blipFill>
        <p:spPr>
          <a:xfrm>
            <a:off x="3752851" y="1179719"/>
            <a:ext cx="5264380" cy="5009095"/>
          </a:xfrm>
          <a:prstGeom prst="rect">
            <a:avLst/>
          </a:prstGeom>
        </p:spPr>
      </p:pic>
      <p:cxnSp>
        <p:nvCxnSpPr>
          <p:cNvPr id="8" name="Straight Connector 7"/>
          <p:cNvCxnSpPr/>
          <p:nvPr/>
        </p:nvCxnSpPr>
        <p:spPr>
          <a:xfrm flipH="1">
            <a:off x="6835140" y="3217014"/>
            <a:ext cx="1455420" cy="2339340"/>
          </a:xfrm>
          <a:prstGeom prst="line">
            <a:avLst/>
          </a:prstGeom>
          <a:ln w="38100" cap="flat" cmpd="sng" algn="ctr">
            <a:solidFill>
              <a:srgbClr val="C00000"/>
            </a:solidFill>
            <a:prstDash val="sysDash"/>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9" name="Rectangle 8"/>
          <p:cNvSpPr/>
          <p:nvPr/>
        </p:nvSpPr>
        <p:spPr>
          <a:xfrm>
            <a:off x="3870960" y="2226414"/>
            <a:ext cx="556260" cy="5715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p>
        </p:txBody>
      </p:sp>
      <p:sp>
        <p:nvSpPr>
          <p:cNvPr id="10" name="Rectangle 9"/>
          <p:cNvSpPr/>
          <p:nvPr/>
        </p:nvSpPr>
        <p:spPr>
          <a:xfrm>
            <a:off x="5431792" y="1259833"/>
            <a:ext cx="1891028" cy="1804781"/>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p>
        </p:txBody>
      </p:sp>
      <p:pic>
        <p:nvPicPr>
          <p:cNvPr id="4" name="Picture 3"/>
          <p:cNvPicPr>
            <a:picLocks noChangeAspect="1"/>
          </p:cNvPicPr>
          <p:nvPr/>
        </p:nvPicPr>
        <p:blipFill>
          <a:blip r:embed="rId3"/>
          <a:stretch>
            <a:fillRect/>
          </a:stretch>
        </p:blipFill>
        <p:spPr>
          <a:xfrm>
            <a:off x="3763027" y="1829838"/>
            <a:ext cx="1541996" cy="4248895"/>
          </a:xfrm>
          <a:prstGeom prst="rect">
            <a:avLst/>
          </a:prstGeom>
          <a:ln w="57150">
            <a:solidFill>
              <a:schemeClr val="bg1"/>
            </a:solidFill>
          </a:ln>
        </p:spPr>
      </p:pic>
    </p:spTree>
    <p:extLst>
      <p:ext uri="{BB962C8B-B14F-4D97-AF65-F5344CB8AC3E}">
        <p14:creationId xmlns:p14="http://schemas.microsoft.com/office/powerpoint/2010/main" val="373288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78060"/>
            <a:ext cx="7772400" cy="1282389"/>
          </a:xfrm>
        </p:spPr>
        <p:txBody>
          <a:bodyPr/>
          <a:lstStyle/>
          <a:p>
            <a:r>
              <a:rPr lang="en-GB" dirty="0" smtClean="0"/>
              <a:t>CYBERWISER.eu: a next generation cyber range</a:t>
            </a:r>
            <a:endParaRPr lang="en-GB" dirty="0"/>
          </a:p>
        </p:txBody>
      </p:sp>
      <p:sp>
        <p:nvSpPr>
          <p:cNvPr id="4" name="Text Placeholder 3"/>
          <p:cNvSpPr>
            <a:spLocks noGrp="1"/>
          </p:cNvSpPr>
          <p:nvPr>
            <p:ph type="body" sz="quarter" idx="13"/>
          </p:nvPr>
        </p:nvSpPr>
        <p:spPr>
          <a:xfrm>
            <a:off x="468314" y="1546789"/>
            <a:ext cx="3319915" cy="4834044"/>
          </a:xfrm>
        </p:spPr>
        <p:txBody>
          <a:bodyPr>
            <a:normAutofit/>
          </a:bodyPr>
          <a:lstStyle/>
          <a:p>
            <a:pPr marL="0" indent="0">
              <a:buNone/>
            </a:pPr>
            <a:r>
              <a:rPr lang="en-US" sz="2000" dirty="0" smtClean="0"/>
              <a:t>The platform will leverage advanced features of next generation cyber ranges:</a:t>
            </a:r>
          </a:p>
          <a:p>
            <a:r>
              <a:rPr lang="en-US" sz="2000" dirty="0" smtClean="0"/>
              <a:t>Detailed scenario design</a:t>
            </a:r>
          </a:p>
          <a:p>
            <a:r>
              <a:rPr lang="en-US" sz="2000" dirty="0" smtClean="0"/>
              <a:t>Wide digital library for scenario variety</a:t>
            </a:r>
          </a:p>
          <a:p>
            <a:r>
              <a:rPr lang="en-US" sz="2000" dirty="0" smtClean="0"/>
              <a:t>Virtual networks and routing semi-automatic configuration</a:t>
            </a:r>
          </a:p>
          <a:p>
            <a:r>
              <a:rPr lang="en-US" sz="2000" dirty="0" smtClean="0"/>
              <a:t>Events scheduling during scenario design</a:t>
            </a:r>
          </a:p>
          <a:p>
            <a:r>
              <a:rPr lang="en-US" sz="2000" dirty="0" smtClean="0"/>
              <a:t>Events triggering during scenario execution</a:t>
            </a:r>
          </a:p>
        </p:txBody>
      </p:sp>
      <p:pic>
        <p:nvPicPr>
          <p:cNvPr id="13" name="Immagine 5">
            <a:extLst>
              <a:ext uri="{FF2B5EF4-FFF2-40B4-BE49-F238E27FC236}">
                <a16:creationId xmlns:a16="http://schemas.microsoft.com/office/drawing/2014/main" id="{7B869E54-41FC-49C9-A39F-9406DF0D5D25}"/>
              </a:ext>
            </a:extLst>
          </p:cNvPr>
          <p:cNvPicPr>
            <a:picLocks noChangeAspect="1"/>
          </p:cNvPicPr>
          <p:nvPr/>
        </p:nvPicPr>
        <p:blipFill>
          <a:blip r:embed="rId2"/>
          <a:stretch>
            <a:fillRect/>
          </a:stretch>
        </p:blipFill>
        <p:spPr>
          <a:xfrm>
            <a:off x="3504059" y="1546789"/>
            <a:ext cx="5639942" cy="3221153"/>
          </a:xfrm>
          <a:prstGeom prst="rect">
            <a:avLst/>
          </a:prstGeom>
          <a:ln>
            <a:solidFill>
              <a:schemeClr val="bg1">
                <a:lumMod val="50000"/>
              </a:schemeClr>
            </a:solidFill>
          </a:ln>
        </p:spPr>
      </p:pic>
    </p:spTree>
    <p:extLst>
      <p:ext uri="{BB962C8B-B14F-4D97-AF65-F5344CB8AC3E}">
        <p14:creationId xmlns:p14="http://schemas.microsoft.com/office/powerpoint/2010/main" val="115892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78060"/>
            <a:ext cx="7772400" cy="1282389"/>
          </a:xfrm>
        </p:spPr>
        <p:txBody>
          <a:bodyPr/>
          <a:lstStyle/>
          <a:p>
            <a:r>
              <a:rPr lang="en-GB" dirty="0" smtClean="0"/>
              <a:t>CYBERWISER.eu: a next generation cyber range</a:t>
            </a:r>
            <a:endParaRPr lang="en-GB" dirty="0"/>
          </a:p>
        </p:txBody>
      </p:sp>
      <p:sp>
        <p:nvSpPr>
          <p:cNvPr id="4" name="Text Placeholder 3"/>
          <p:cNvSpPr>
            <a:spLocks noGrp="1"/>
          </p:cNvSpPr>
          <p:nvPr>
            <p:ph type="body" sz="quarter" idx="13"/>
          </p:nvPr>
        </p:nvSpPr>
        <p:spPr>
          <a:xfrm>
            <a:off x="468314" y="1546789"/>
            <a:ext cx="3282592" cy="4834044"/>
          </a:xfrm>
        </p:spPr>
        <p:txBody>
          <a:bodyPr>
            <a:normAutofit/>
          </a:bodyPr>
          <a:lstStyle/>
          <a:p>
            <a:pPr marL="0" indent="0">
              <a:buNone/>
            </a:pPr>
            <a:r>
              <a:rPr lang="en-US" sz="2000" dirty="0" smtClean="0"/>
              <a:t>The platform will leverage advanced features of next generation cyber ranges:</a:t>
            </a:r>
          </a:p>
          <a:p>
            <a:r>
              <a:rPr lang="en-US" sz="2000" dirty="0" smtClean="0"/>
              <a:t>Real-time </a:t>
            </a:r>
            <a:r>
              <a:rPr lang="en-US" sz="2000" dirty="0"/>
              <a:t>overview of events in active </a:t>
            </a:r>
            <a:r>
              <a:rPr lang="en-US" sz="2000" dirty="0" smtClean="0"/>
              <a:t>scenarios</a:t>
            </a:r>
          </a:p>
          <a:p>
            <a:r>
              <a:rPr lang="en-US" sz="2000" dirty="0"/>
              <a:t>Automatic performance evaluation of trainees</a:t>
            </a:r>
          </a:p>
          <a:p>
            <a:r>
              <a:rPr lang="en-US" sz="2000" dirty="0"/>
              <a:t>Full suite of attacking and protective tools for complex scenario </a:t>
            </a:r>
          </a:p>
          <a:p>
            <a:r>
              <a:rPr lang="en-US" sz="2000" dirty="0"/>
              <a:t>Full suite of cross learning tools </a:t>
            </a:r>
          </a:p>
          <a:p>
            <a:endParaRPr lang="en-US" sz="2000" dirty="0"/>
          </a:p>
        </p:txBody>
      </p:sp>
      <p:pic>
        <p:nvPicPr>
          <p:cNvPr id="5" name="Picture 4"/>
          <p:cNvPicPr>
            <a:picLocks noChangeAspect="1"/>
          </p:cNvPicPr>
          <p:nvPr/>
        </p:nvPicPr>
        <p:blipFill>
          <a:blip r:embed="rId2"/>
          <a:stretch>
            <a:fillRect/>
          </a:stretch>
        </p:blipFill>
        <p:spPr>
          <a:xfrm>
            <a:off x="3511712" y="1621777"/>
            <a:ext cx="5350929" cy="2922231"/>
          </a:xfrm>
          <a:prstGeom prst="rect">
            <a:avLst/>
          </a:prstGeom>
        </p:spPr>
      </p:pic>
    </p:spTree>
    <p:extLst>
      <p:ext uri="{BB962C8B-B14F-4D97-AF65-F5344CB8AC3E}">
        <p14:creationId xmlns:p14="http://schemas.microsoft.com/office/powerpoint/2010/main" val="408146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78060"/>
            <a:ext cx="7772400" cy="1282389"/>
          </a:xfrm>
        </p:spPr>
        <p:txBody>
          <a:bodyPr/>
          <a:lstStyle/>
          <a:p>
            <a:r>
              <a:rPr lang="en-GB" dirty="0" smtClean="0"/>
              <a:t>CYBERWISER.eu: based on existing advanced technologies</a:t>
            </a:r>
            <a:endParaRPr lang="en-GB" dirty="0"/>
          </a:p>
        </p:txBody>
      </p:sp>
      <p:sp>
        <p:nvSpPr>
          <p:cNvPr id="4" name="Text Placeholder 3"/>
          <p:cNvSpPr>
            <a:spLocks noGrp="1"/>
          </p:cNvSpPr>
          <p:nvPr>
            <p:ph type="body" sz="quarter" idx="13"/>
          </p:nvPr>
        </p:nvSpPr>
        <p:spPr>
          <a:xfrm>
            <a:off x="468313" y="1546789"/>
            <a:ext cx="4065587" cy="4834044"/>
          </a:xfrm>
        </p:spPr>
        <p:txBody>
          <a:bodyPr>
            <a:normAutofit fontScale="70000" lnSpcReduction="20000"/>
          </a:bodyPr>
          <a:lstStyle/>
          <a:p>
            <a:pPr marL="0" indent="0">
              <a:buNone/>
            </a:pPr>
            <a:r>
              <a:rPr lang="en-US" dirty="0" smtClean="0"/>
              <a:t>The core of CYBERWISER.eu is based on the Cyber Security, Test and Evaluation Framework (CITEF) platform</a:t>
            </a:r>
          </a:p>
          <a:p>
            <a:r>
              <a:rPr lang="en-US" dirty="0"/>
              <a:t>D</a:t>
            </a:r>
            <a:r>
              <a:rPr lang="en-US" dirty="0" smtClean="0"/>
              <a:t>eveloped </a:t>
            </a:r>
            <a:r>
              <a:rPr lang="en-US" dirty="0"/>
              <a:t>by RHEA Group in the context of the first Cyber Security Centre of Excellence for the European Space </a:t>
            </a:r>
            <a:r>
              <a:rPr lang="en-US" dirty="0" smtClean="0"/>
              <a:t>Agency </a:t>
            </a:r>
          </a:p>
          <a:p>
            <a:r>
              <a:rPr lang="en-US" dirty="0"/>
              <a:t>A</a:t>
            </a:r>
            <a:r>
              <a:rPr lang="en-US" dirty="0" smtClean="0"/>
              <a:t> complete platform, CITEF allows CYBERWISER.eu to be already deployed on a preliminary version, leveraging on a set of consolidated features including</a:t>
            </a:r>
          </a:p>
          <a:p>
            <a:pPr lvl="1"/>
            <a:r>
              <a:rPr lang="en-US" dirty="0"/>
              <a:t>Detailed scenario design</a:t>
            </a:r>
          </a:p>
          <a:p>
            <a:pPr lvl="1"/>
            <a:r>
              <a:rPr lang="en-US" dirty="0"/>
              <a:t>Wide digital library for </a:t>
            </a:r>
            <a:r>
              <a:rPr lang="en-US" dirty="0" smtClean="0"/>
              <a:t>scenario variety</a:t>
            </a:r>
            <a:endParaRPr lang="en-US" dirty="0"/>
          </a:p>
          <a:p>
            <a:pPr lvl="1"/>
            <a:r>
              <a:rPr lang="en-US" dirty="0"/>
              <a:t>Virtual networks and routing semi-automatic </a:t>
            </a:r>
            <a:r>
              <a:rPr lang="en-US" dirty="0" smtClean="0"/>
              <a:t>configuration</a:t>
            </a:r>
          </a:p>
          <a:p>
            <a:pPr lvl="1"/>
            <a:r>
              <a:rPr lang="en-US" dirty="0" smtClean="0"/>
              <a:t>Advanced flexibility on instantiation/deletion/update of complex scenario  </a:t>
            </a:r>
            <a:endParaRPr lang="en-US" dirty="0"/>
          </a:p>
          <a:p>
            <a:endParaRPr lang="en-US" dirty="0" smtClean="0"/>
          </a:p>
          <a:p>
            <a:endParaRPr lang="en-US" dirty="0"/>
          </a:p>
          <a:p>
            <a:endParaRPr lang="en-US" dirty="0" smtClean="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1546789"/>
            <a:ext cx="4322596" cy="3177611"/>
          </a:xfrm>
          <a:prstGeom prst="rect">
            <a:avLst/>
          </a:prstGeom>
          <a:ln w="57150">
            <a:solidFill>
              <a:schemeClr val="bg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347" y="4525948"/>
            <a:ext cx="1968500" cy="1968500"/>
          </a:xfrm>
          <a:prstGeom prst="rect">
            <a:avLst/>
          </a:prstGeom>
        </p:spPr>
      </p:pic>
      <p:pic>
        <p:nvPicPr>
          <p:cNvPr id="6" name="Picture 5" descr="RTEmagicC_500px-ESA_LOGO_svg_png.png"/>
          <p:cNvPicPr>
            <a:picLocks noChangeAspect="1"/>
          </p:cNvPicPr>
          <p:nvPr/>
        </p:nvPicPr>
        <p:blipFill>
          <a:blip r:embed="rId4" cstate="print"/>
          <a:stretch>
            <a:fillRect/>
          </a:stretch>
        </p:blipFill>
        <p:spPr>
          <a:xfrm>
            <a:off x="4982249" y="5280377"/>
            <a:ext cx="1530449" cy="658093"/>
          </a:xfrm>
          <a:prstGeom prst="rect">
            <a:avLst/>
          </a:prstGeom>
        </p:spPr>
      </p:pic>
    </p:spTree>
    <p:extLst>
      <p:ext uri="{BB962C8B-B14F-4D97-AF65-F5344CB8AC3E}">
        <p14:creationId xmlns:p14="http://schemas.microsoft.com/office/powerpoint/2010/main" val="134190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yberwis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wiser2_Template" id="{934F2A1E-F2AF-794A-9B53-83141808BE31}" vid="{6284582D-D416-764B-ADE5-F7E93D06FF8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Cyberwiser slide</Template>
  <TotalTime>3601</TotalTime>
  <Words>541</Words>
  <Application>Microsoft Office PowerPoint</Application>
  <PresentationFormat>On-screen Show (4:3)</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Calibri</vt:lpstr>
      <vt:lpstr>Calibri Light</vt:lpstr>
      <vt:lpstr>Cyberwiser slide</vt:lpstr>
      <vt:lpstr>PowerPoint Presentation</vt:lpstr>
      <vt:lpstr>Cyber Range – Key Concepts</vt:lpstr>
      <vt:lpstr>Cyber Range – Training</vt:lpstr>
      <vt:lpstr>Cyber Range: Research and development</vt:lpstr>
      <vt:lpstr>Cyber Range: Test and evaluation</vt:lpstr>
      <vt:lpstr>CYBERWISER.eu: a next generation cyber range</vt:lpstr>
      <vt:lpstr>CYBERWISER.eu: a next generation cyber range</vt:lpstr>
      <vt:lpstr>CYBERWISER.eu: a next generation cyber range</vt:lpstr>
      <vt:lpstr>CYBERWISER.eu: based on existing advanced technologies</vt:lpstr>
      <vt:lpstr>CYBERWISER.eu: based on existing advanced technologies</vt:lpstr>
      <vt:lpstr>Thank you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Lombardi</dc:creator>
  <cp:lastModifiedBy>Matteo Merialdo</cp:lastModifiedBy>
  <cp:revision>89</cp:revision>
  <dcterms:created xsi:type="dcterms:W3CDTF">2018-08-30T10:22:25Z</dcterms:created>
  <dcterms:modified xsi:type="dcterms:W3CDTF">2019-02-14T12:40:17Z</dcterms:modified>
</cp:coreProperties>
</file>