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3667" r:id="rId2"/>
  </p:sldMasterIdLst>
  <p:notesMasterIdLst>
    <p:notesMasterId r:id="rId14"/>
  </p:notesMasterIdLst>
  <p:sldIdLst>
    <p:sldId id="256" r:id="rId3"/>
    <p:sldId id="282" r:id="rId4"/>
    <p:sldId id="284" r:id="rId5"/>
    <p:sldId id="285" r:id="rId6"/>
    <p:sldId id="283" r:id="rId7"/>
    <p:sldId id="286" r:id="rId8"/>
    <p:sldId id="287" r:id="rId9"/>
    <p:sldId id="260" r:id="rId10"/>
    <p:sldId id="261" r:id="rId11"/>
    <p:sldId id="262" r:id="rId12"/>
    <p:sldId id="25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E3B"/>
    <a:srgbClr val="D3A635"/>
    <a:srgbClr val="D4AA34"/>
    <a:srgbClr val="29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86401"/>
  </p:normalViewPr>
  <p:slideViewPr>
    <p:cSldViewPr snapToGrid="0" snapToObjects="1">
      <p:cViewPr varScale="1">
        <p:scale>
          <a:sx n="82" d="100"/>
          <a:sy n="82" d="100"/>
        </p:scale>
        <p:origin x="12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894E-FD94-4040-B352-246543BDB239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CA99-FC75-3E4D-BA2D-02565F3437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7DE1F-C896-4FE8-AB91-AC20C0207588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1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82DFD-23EA-49E3-98B1-F1094045D29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5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5FB41-A095-4C18-BB20-190C9BE60EFB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0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965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947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EU">
            <a:extLst>
              <a:ext uri="{FF2B5EF4-FFF2-40B4-BE49-F238E27FC236}">
                <a16:creationId xmlns:a16="http://schemas.microsoft.com/office/drawing/2014/main" id="{C3951CE6-850C-CF47-BFF3-192DF641D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6221413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4">
            <a:extLst>
              <a:ext uri="{FF2B5EF4-FFF2-40B4-BE49-F238E27FC236}">
                <a16:creationId xmlns:a16="http://schemas.microsoft.com/office/drawing/2014/main" id="{F57B548B-6DFA-8543-ADB1-792331C6C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24275" y="62071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Funded by the European Commission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Horizon 2020 – Grant # 786668</a:t>
            </a:r>
          </a:p>
        </p:txBody>
      </p:sp>
    </p:spTree>
    <p:extLst>
      <p:ext uri="{BB962C8B-B14F-4D97-AF65-F5344CB8AC3E}">
        <p14:creationId xmlns:p14="http://schemas.microsoft.com/office/powerpoint/2010/main" val="349263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E3802-1473-4A51-A773-9EC0F63F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2B3-05B9-48CA-9C63-58B27BD8A105}" type="datetime1">
              <a:rPr lang="pt-PT" smtClean="0"/>
              <a:t>14/02/2019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A395A-B4A3-4DBF-B6FC-E27BF348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5F6A5-03E1-47B7-A55B-1DA78594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47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B999-68E5-418D-B929-9147E3AA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A1C7-4652-4055-9B7D-473B4ECC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AE2F2-01F4-4680-B971-8BB806A13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3DA36-A163-4EAD-B830-16919F65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CD08-B79C-421E-A2E4-4DDE29A02ABA}" type="datetime1">
              <a:rPr lang="pt-PT" smtClean="0"/>
              <a:t>14/02/2019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EB71-F65E-4EF1-B8F2-0623E1DD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D0452-C0E1-49B0-B77E-CED3C83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53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1E7B-48F7-4AB7-8DC3-D39F93A4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7D2AC-E6A4-4CC5-B2B0-4412AA5B7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6CF2-4C4C-493E-8344-15610B469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BEE6D-D577-4EEA-817F-16699CF3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AC7-019C-49EE-887E-42A255BD926F}" type="datetime1">
              <a:rPr lang="pt-PT" smtClean="0"/>
              <a:t>14/02/2019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DBEC0-3292-4EC0-8006-73D85CA0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0D1BB-0122-45F4-931D-EA17DED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808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A76B-315F-4F49-B379-9528DAA3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709C2-DDA3-4B94-8B12-3D0AF33B3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0F4F-7D6F-4CDF-B01A-789FCFF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7A4-6D7F-424A-87FA-943A558B1EE2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0B0C-DCEA-4108-AC03-EF9C0B1A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441B-531F-4154-AC4B-9A02320C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6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5F9FF-DA6C-465C-957C-BF9D6352C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D4C3D-7111-4D3C-9925-42EBB218F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7A3-2A25-4CB3-B77A-B4C595B4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8ED0-1283-4EEA-9AEC-EFED6F6A6C6D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6845-3C17-4F7C-8B07-E0AF9B9D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E32C-B355-44C2-8350-5BA16AA9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77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a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4616" y="1800002"/>
            <a:ext cx="7476923" cy="914619"/>
          </a:xfrm>
        </p:spPr>
        <p:txBody>
          <a:bodyPr anchor="t">
            <a:normAutofit/>
          </a:bodyPr>
          <a:lstStyle>
            <a:lvl1pPr>
              <a:defRPr sz="1200" baseline="0"/>
            </a:lvl1pPr>
          </a:lstStyle>
          <a:p>
            <a:r>
              <a:rPr lang="en-US" dirty="0" err="1"/>
              <a:t>Instruções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pré-seleccionar</a:t>
            </a:r>
            <a:r>
              <a:rPr lang="en-US" dirty="0"/>
              <a:t> o template (default theme) </a:t>
            </a:r>
            <a:r>
              <a:rPr lang="en-US" dirty="0" err="1"/>
              <a:t>correspondente</a:t>
            </a:r>
            <a:r>
              <a:rPr lang="en-US" dirty="0"/>
              <a:t> à </a:t>
            </a:r>
            <a:r>
              <a:rPr lang="en-US" dirty="0" err="1"/>
              <a:t>sua</a:t>
            </a:r>
            <a:r>
              <a:rPr lang="en-US" dirty="0"/>
              <a:t> UN/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sz="1050" b="0" dirty="0"/>
              <a:t>(</a:t>
            </a:r>
            <a:r>
              <a:rPr lang="en-US" sz="1050" b="0" dirty="0" err="1"/>
              <a:t>Esta</a:t>
            </a:r>
            <a:r>
              <a:rPr lang="en-US" sz="1050" b="0" dirty="0"/>
              <a:t> </a:t>
            </a:r>
            <a:r>
              <a:rPr lang="en-US" sz="1050" b="0" dirty="0" err="1"/>
              <a:t>operação</a:t>
            </a:r>
            <a:r>
              <a:rPr lang="en-US" sz="1050" b="0" dirty="0"/>
              <a:t> de </a:t>
            </a:r>
            <a:r>
              <a:rPr lang="en-US" sz="1050" b="0" dirty="0" err="1"/>
              <a:t>configuração</a:t>
            </a:r>
            <a:r>
              <a:rPr lang="en-US" sz="1050" b="0" dirty="0"/>
              <a:t> </a:t>
            </a:r>
            <a:r>
              <a:rPr lang="en-US" sz="1050" b="0" dirty="0" err="1"/>
              <a:t>só</a:t>
            </a:r>
            <a:r>
              <a:rPr lang="en-US" sz="1050" b="0" dirty="0"/>
              <a:t> </a:t>
            </a:r>
            <a:r>
              <a:rPr lang="en-US" sz="1050" b="0" dirty="0" err="1"/>
              <a:t>será</a:t>
            </a:r>
            <a:r>
              <a:rPr lang="en-US" sz="1050" b="0" dirty="0"/>
              <a:t> </a:t>
            </a:r>
            <a:r>
              <a:rPr lang="en-US" sz="1050" b="0" dirty="0" err="1"/>
              <a:t>efectuada</a:t>
            </a:r>
            <a:r>
              <a:rPr lang="en-US" sz="1050" b="0" dirty="0"/>
              <a:t> </a:t>
            </a:r>
            <a:r>
              <a:rPr lang="en-US" sz="1050" b="0" dirty="0" err="1"/>
              <a:t>uma</a:t>
            </a:r>
            <a:r>
              <a:rPr lang="en-US" sz="1050" b="0" dirty="0"/>
              <a:t> </a:t>
            </a:r>
            <a:r>
              <a:rPr lang="en-US" sz="1050" b="0" dirty="0" err="1"/>
              <a:t>vez</a:t>
            </a:r>
            <a:r>
              <a:rPr lang="en-US" sz="1050" b="0" dirty="0"/>
              <a:t>)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4616" y="2880001"/>
            <a:ext cx="7476923" cy="477562"/>
          </a:xfrm>
          <a:ln w="9525"/>
        </p:spPr>
        <p:txBody>
          <a:bodyPr lIns="91440" tIns="45720" rIns="91440" bIns="45720"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baseline="0"/>
            </a:lvl1pPr>
          </a:lstStyle>
          <a:p>
            <a:r>
              <a:rPr lang="pt-PT" dirty="0"/>
              <a:t>1. Seleccione a </a:t>
            </a:r>
            <a:r>
              <a:rPr lang="pt-PT" dirty="0" err="1"/>
              <a:t>Tab</a:t>
            </a:r>
            <a:r>
              <a:rPr lang="pt-PT" dirty="0"/>
              <a:t> “Design” existente na régua, no topo do ecrã.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09E6C-CE07-4CEF-8DE5-A35F70649AA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4616" y="3571876"/>
            <a:ext cx="7476923" cy="714380"/>
          </a:xfrm>
        </p:spPr>
        <p:txBody>
          <a:bodyPr>
            <a:noAutofit/>
          </a:bodyPr>
          <a:lstStyle>
            <a:lvl1pPr>
              <a:defRPr sz="1050" b="0" baseline="0"/>
            </a:lvl1pPr>
          </a:lstStyle>
          <a:p>
            <a:pPr lvl="0"/>
            <a:r>
              <a:rPr lang="pt-PT" dirty="0"/>
              <a:t>2. Seleccione o tema correspondente à sua UN/Empresa.</a:t>
            </a:r>
          </a:p>
          <a:p>
            <a:pPr lvl="0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5308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F696CB3-B986-C44D-9823-C7978F95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46789"/>
            <a:ext cx="8280400" cy="4834044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GB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D9613-E085-8341-84FD-2A0FA089B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6527800"/>
            <a:ext cx="6756192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ES" sz="1200" noProof="0">
                <a:solidFill>
                  <a:schemeClr val="bg1"/>
                </a:solidFill>
                <a:latin typeface="Calibri" charset="0"/>
              </a:rPr>
              <a:t>Meeting XXX xxx – Location, DD Month 2018 – www.cyberwiser.eu - @cyberwiser                                   </a:t>
            </a:r>
            <a:fld id="{42005292-A98E-D44F-A0E7-653F8EC35275}" type="slidenum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s-ES" sz="1200" noProof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FCFF6-A067-BD43-8FBB-C8BB3D66A452}"/>
              </a:ext>
            </a:extLst>
          </p:cNvPr>
          <p:cNvSpPr txBox="1"/>
          <p:nvPr userDrawn="1"/>
        </p:nvSpPr>
        <p:spPr>
          <a:xfrm>
            <a:off x="168964" y="6549887"/>
            <a:ext cx="1699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noProof="0">
                <a:solidFill>
                  <a:schemeClr val="bg1"/>
                </a:solidFill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6491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ners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8FBFE27-C873-454D-A5C6-0FBE6E0C723B}"/>
              </a:ext>
            </a:extLst>
          </p:cNvPr>
          <p:cNvCxnSpPr>
            <a:cxnSpLocks/>
          </p:cNvCxnSpPr>
          <p:nvPr userDrawn="1"/>
        </p:nvCxnSpPr>
        <p:spPr>
          <a:xfrm>
            <a:off x="-35020" y="5734228"/>
            <a:ext cx="9233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C460D97-3E81-A045-A8DB-E8E535DB6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11" y="5860225"/>
            <a:ext cx="8954076" cy="5176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22D88D-7CC1-174F-B195-877923BF57A4}"/>
              </a:ext>
            </a:extLst>
          </p:cNvPr>
          <p:cNvSpPr txBox="1">
            <a:spLocks/>
          </p:cNvSpPr>
          <p:nvPr userDrawn="1"/>
        </p:nvSpPr>
        <p:spPr>
          <a:xfrm>
            <a:off x="1285454" y="5257648"/>
            <a:ext cx="3654287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www.cyberwiser.eu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7735FC-2539-F743-8728-CFFA8E85C03D}"/>
              </a:ext>
            </a:extLst>
          </p:cNvPr>
          <p:cNvSpPr txBox="1">
            <a:spLocks/>
          </p:cNvSpPr>
          <p:nvPr userDrawn="1"/>
        </p:nvSpPr>
        <p:spPr>
          <a:xfrm>
            <a:off x="5480187" y="5257648"/>
            <a:ext cx="2958135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cyberwiser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7AD4-D076-4D6D-BE5E-529CD0AD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24855-DA2F-4DA6-A8BF-F280CEBB9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873EA-6644-4865-B544-DB9F8BBF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4B58-FC54-4C22-AE9F-A56B415D23FB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DEF-C8EA-4F44-B68B-CA4DE7CB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638D-8854-471F-9168-3E7B7E66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3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31FB-6B4E-4D97-A406-B4A7BD0A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586D-1BC6-4888-8678-B94AD3A2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3592-841E-4348-9754-C75A80AD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2E1-8F65-481D-AF2F-536E5A74AC2F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364D-EB64-4B94-84CB-C2724508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B201A-E16B-45D0-8E45-76797193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40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8CE1-046C-438E-B99A-25154517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86EB9-EAF2-4A05-AEF4-C5D2ECA29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5CDF-D91C-4630-BDB7-0A31B6E6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2C4B-D70F-4031-9192-7012138A67D9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DB59D-EBF4-4EF4-A342-31D29A9B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3D2C7-0A4A-46ED-B942-8DE9B89C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228A-A71F-4709-8AB1-6EBE6A50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0DEE-0C58-4964-B5AA-E825A002D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7792-C9E5-4F91-8E8F-305826C5A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1FBC9-E65D-4D16-9FA4-48E86672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8F7F-E933-4297-BBC7-AC5A355A4B9C}" type="datetime1">
              <a:rPr lang="pt-PT" smtClean="0"/>
              <a:t>14/02/2019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6C9B2-DEDC-4268-8E35-0C844C1B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10ADA-4DE6-4617-93CC-01DADE12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57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9F5B-B52E-4AE7-9F44-9EA333AF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FEEC4-8951-4E05-A6C4-C5FAFEADD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3E4E-B04D-4427-8CF8-317046005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4140F-D63C-4843-A491-8E308E48B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84613-0C3B-41AE-AF51-71640A196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06985-2613-4458-AE90-F29AD731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3ABD-1A72-4A5A-A8AF-1F79F18C05BB}" type="datetime1">
              <a:rPr lang="pt-PT" smtClean="0"/>
              <a:t>14/02/2019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F7333-900B-4CC9-92FE-AAEAF7F8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C75EE-A4EA-4A80-83E5-EA1A467F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02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6C21-C24C-4D3F-9C3A-62B7D734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92B42-D173-413F-974C-56DC96AC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87BA-57FE-44DF-AFB7-1969F4BB89EF}" type="datetime1">
              <a:rPr lang="pt-PT" smtClean="0"/>
              <a:t>14/02/2019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C6856-6C29-426A-BDAB-0E1F66B0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B48AB-715C-4705-B7C9-A1E1382C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98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8060"/>
            <a:ext cx="7143750" cy="128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0020"/>
            <a:ext cx="7886700" cy="46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F633AF-00CA-A046-BDC2-4C92410E8B09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D6EEED-2D12-6C4D-BF25-AE1C8BC7AE1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9477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C5946-F426-41FD-A954-62C20560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9BC2-635B-4A91-BAD2-80FDCBB6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A2C3-0002-48E1-8E83-C771AC31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0119-B607-4D8B-BBD1-506FF8EB8765}" type="datetime1">
              <a:rPr lang="pt-PT" smtClean="0"/>
              <a:t>14/02/2019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B755-B3B3-4997-A124-7178040B3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2727-C920-4C7B-AEC6-EF9938B8A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8510-9A6F-4D41-98E8-6A3A120BD2C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98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18.wmf"/><Relationship Id="rId3" Type="http://schemas.openxmlformats.org/officeDocument/2006/relationships/control" Target="../activeX/activeX1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1.png"/><Relationship Id="rId17" Type="http://schemas.openxmlformats.org/officeDocument/2006/relationships/image" Target="../media/image17.wmf"/><Relationship Id="rId2" Type="http://schemas.openxmlformats.org/officeDocument/2006/relationships/tags" Target="../tags/tag1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0.png"/><Relationship Id="rId5" Type="http://schemas.openxmlformats.org/officeDocument/2006/relationships/control" Target="../activeX/activeX3.xml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control" Target="../activeX/activeX2.xml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D2791-A09B-C744-A4CF-57F30C18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54" y="2852738"/>
            <a:ext cx="4897438" cy="1039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ea typeface="ＭＳ Ｐゴシック" pitchFamily="34" charset="-128"/>
              </a:rPr>
              <a:t>Liliana Ribeiro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ea typeface="ＭＳ Ｐゴシック" pitchFamily="34" charset="-128"/>
              </a:rPr>
              <a:t>EDP – Energias de Portugal, S.A.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A93E1248-57A1-894B-A0E8-7C2B5E825A9D}"/>
              </a:ext>
            </a:extLst>
          </p:cNvPr>
          <p:cNvSpPr txBox="1">
            <a:spLocks/>
          </p:cNvSpPr>
          <p:nvPr/>
        </p:nvSpPr>
        <p:spPr bwMode="auto">
          <a:xfrm>
            <a:off x="4500563" y="2836863"/>
            <a:ext cx="446563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Webinar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14 February 2019 </a:t>
            </a: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65783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74CAC-9E16-4815-9F5F-3674448C3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5107130"/>
            <a:ext cx="750316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ea typeface="ＭＳ Ｐゴシック" pitchFamily="34" charset="-128"/>
              </a:rPr>
              <a:t>CYBERWISER.eu on Critical Energy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3773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CYBERWISER.eu on Critical Energy Infrastrutures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93221-3CC7-B941-B7C5-0AE396C4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92750"/>
            <a:ext cx="8280400" cy="4834044"/>
          </a:xfrm>
        </p:spPr>
        <p:txBody>
          <a:bodyPr/>
          <a:lstStyle/>
          <a:p>
            <a:r>
              <a:rPr lang="en-GB" dirty="0"/>
              <a:t> Relevance of CYBERWISER.eu:</a:t>
            </a:r>
          </a:p>
          <a:p>
            <a:pPr lvl="1"/>
            <a:r>
              <a:rPr lang="en-GB" dirty="0"/>
              <a:t> platform for cybersecurity training;</a:t>
            </a:r>
          </a:p>
          <a:p>
            <a:pPr lvl="1"/>
            <a:r>
              <a:rPr lang="en-GB" dirty="0"/>
              <a:t> increase of the number of trainees;</a:t>
            </a:r>
          </a:p>
          <a:p>
            <a:pPr lvl="1"/>
            <a:r>
              <a:rPr lang="en-GB" dirty="0"/>
              <a:t> possibility to involve different geographies;</a:t>
            </a:r>
          </a:p>
          <a:p>
            <a:pPr lvl="1"/>
            <a:r>
              <a:rPr lang="en-GB" dirty="0"/>
              <a:t> development of defence and offense capabilities.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B8F9F-FE16-4F96-A8B9-3ABE73DE033B}"/>
              </a:ext>
            </a:extLst>
          </p:cNvPr>
          <p:cNvSpPr txBox="1"/>
          <p:nvPr/>
        </p:nvSpPr>
        <p:spPr>
          <a:xfrm>
            <a:off x="433070" y="4418230"/>
            <a:ext cx="82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/>
              <a:t>Cybersecurity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about</a:t>
            </a:r>
            <a:r>
              <a:rPr lang="pt-PT" sz="2800" dirty="0"/>
              <a:t> </a:t>
            </a:r>
            <a:r>
              <a:rPr lang="pt-PT" sz="2800" dirty="0" err="1"/>
              <a:t>cooperation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collaboration</a:t>
            </a:r>
            <a:r>
              <a:rPr lang="pt-P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04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CA1-AB68-AD44-B29E-2CDE8F90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Thank you for your attention! </a:t>
            </a:r>
            <a:r>
              <a:rPr lang="en-GB" sz="3200" i="1" dirty="0"/>
              <a:t>Questions?</a:t>
            </a:r>
            <a:endParaRPr lang="it-IT" sz="32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5AF409D-2684-524D-A3E2-7F36BFDDEE49}"/>
              </a:ext>
            </a:extLst>
          </p:cNvPr>
          <p:cNvSpPr txBox="1">
            <a:spLocks/>
          </p:cNvSpPr>
          <p:nvPr/>
        </p:nvSpPr>
        <p:spPr>
          <a:xfrm>
            <a:off x="503344" y="1826236"/>
            <a:ext cx="8135937" cy="273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x-none" b="1" i="1" dirty="0">
                <a:ea typeface="ＭＳ Ｐゴシック" charset="-128"/>
              </a:rPr>
              <a:t>Main contact:</a:t>
            </a:r>
          </a:p>
          <a:p>
            <a:pPr marL="0" indent="0">
              <a:buNone/>
            </a:pPr>
            <a:r>
              <a:rPr lang="en-GB" altLang="x-none" i="1" dirty="0">
                <a:ea typeface="ＭＳ Ｐゴシック" charset="-128"/>
              </a:rPr>
              <a:t>Liliana Ribeiro</a:t>
            </a:r>
          </a:p>
          <a:p>
            <a:pPr marL="0" indent="0">
              <a:buNone/>
            </a:pPr>
            <a:r>
              <a:rPr lang="en-GB" altLang="x-none" b="1" i="1" dirty="0">
                <a:ea typeface="ＭＳ Ｐゴシック" charset="-128"/>
              </a:rPr>
              <a:t>EDP – </a:t>
            </a:r>
            <a:r>
              <a:rPr lang="en-GB" altLang="x-none" b="1" i="1" dirty="0" err="1">
                <a:ea typeface="ＭＳ Ｐゴシック" charset="-128"/>
              </a:rPr>
              <a:t>Energias</a:t>
            </a:r>
            <a:r>
              <a:rPr lang="en-GB" altLang="x-none" b="1" i="1" dirty="0">
                <a:ea typeface="ＭＳ Ｐゴシック" charset="-128"/>
              </a:rPr>
              <a:t> de Portugal, S.A.</a:t>
            </a:r>
          </a:p>
        </p:txBody>
      </p:sp>
    </p:spTree>
    <p:extLst>
      <p:ext uri="{BB962C8B-B14F-4D97-AF65-F5344CB8AC3E}">
        <p14:creationId xmlns:p14="http://schemas.microsoft.com/office/powerpoint/2010/main" val="308593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58E9-BBA7-4DDA-BF96-F2898B4E7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57" y="1547912"/>
            <a:ext cx="678000" cy="4865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8513A-AF56-4CBE-AFAE-080D7B1E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7278510-9A6F-4D41-98E8-6A3A120BD2C5}" type="slidenum">
              <a:rPr lang="pt-P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854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C5E53-9010-469F-9C83-C0EEFF6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7278510-9A6F-4D41-98E8-6A3A120BD2C5}" type="slidenum">
              <a:rPr lang="pt-P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C7FFA-7058-4A08-A3BD-25314C2F2B38}"/>
              </a:ext>
            </a:extLst>
          </p:cNvPr>
          <p:cNvSpPr/>
          <p:nvPr/>
        </p:nvSpPr>
        <p:spPr>
          <a:xfrm>
            <a:off x="0" y="1895932"/>
            <a:ext cx="7853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2" indent="-214313" algn="just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t-PT" sz="2100" b="1" dirty="0">
                <a:solidFill>
                  <a:prstClr val="white"/>
                </a:solidFill>
                <a:latin typeface="EDP Preon"/>
              </a:rPr>
              <a:t>EDP in </a:t>
            </a:r>
            <a:r>
              <a:rPr lang="en-US" sz="2100" b="1" dirty="0">
                <a:solidFill>
                  <a:prstClr val="white"/>
                </a:solidFill>
                <a:latin typeface="EDP Preon"/>
              </a:rPr>
              <a:t>Numbers</a:t>
            </a:r>
          </a:p>
          <a:p>
            <a:pPr marL="900113" lvl="2" indent="-214313" algn="just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b="1" dirty="0">
                <a:solidFill>
                  <a:prstClr val="white"/>
                </a:solidFill>
                <a:latin typeface="EDP Preon"/>
              </a:rPr>
              <a:t>EDP in the World</a:t>
            </a:r>
          </a:p>
          <a:p>
            <a:pPr marL="900113" lvl="2" indent="-214313" algn="just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b="1" dirty="0">
                <a:solidFill>
                  <a:prstClr val="white"/>
                </a:solidFill>
                <a:latin typeface="EDP Preon"/>
              </a:rPr>
              <a:t>EDP IT in Numbers</a:t>
            </a:r>
          </a:p>
          <a:p>
            <a:pPr marL="900113" lvl="2" indent="-214313" algn="just" defTabSz="685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sz="2100" b="1" dirty="0">
              <a:solidFill>
                <a:prstClr val="white"/>
              </a:solidFill>
              <a:latin typeface="EDP Preo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54E194-AFD1-4DE9-B09E-EC630725A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33" y="987563"/>
            <a:ext cx="678000" cy="486599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F36A731-8434-4E99-8BB7-6E112CF843B7}"/>
              </a:ext>
            </a:extLst>
          </p:cNvPr>
          <p:cNvSpPr txBox="1">
            <a:spLocks/>
          </p:cNvSpPr>
          <p:nvPr/>
        </p:nvSpPr>
        <p:spPr>
          <a:xfrm>
            <a:off x="4649433" y="987564"/>
            <a:ext cx="2054568" cy="5445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spcBef>
                <a:spcPct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  <a:latin typeface="EDP Preon Thin" pitchFamily="50" charset="0"/>
              </a:rPr>
              <a:t>ABOUT US </a:t>
            </a:r>
          </a:p>
        </p:txBody>
      </p:sp>
    </p:spTree>
    <p:extLst>
      <p:ext uri="{BB962C8B-B14F-4D97-AF65-F5344CB8AC3E}">
        <p14:creationId xmlns:p14="http://schemas.microsoft.com/office/powerpoint/2010/main" val="18324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33B98F-998E-4AC7-9FA6-8A6053E4F7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532" y="3699723"/>
            <a:ext cx="2046338" cy="789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68580" tIns="34290" rIns="68580" bIns="34290" rtlCol="0" anchor="ctr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DP Preon Thin" panose="02000603000000020004" pitchFamily="50" charset="0"/>
              </a:rPr>
              <a:t>The </a:t>
            </a:r>
            <a:r>
              <a:rPr lang="en-GB" sz="1050" b="1" dirty="0">
                <a:solidFill>
                  <a:srgbClr val="C00000"/>
                </a:solidFill>
                <a:latin typeface="EDP Preon Thin" panose="02000603000000020004" pitchFamily="50" charset="0"/>
              </a:rPr>
              <a:t>largest electricity </a:t>
            </a:r>
            <a:r>
              <a:rPr lang="en-GB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DP Preon Thin" panose="02000603000000020004" pitchFamily="50" charset="0"/>
              </a:rPr>
              <a:t>producer, distributor and retailer in Portugal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78C1A-D928-4EDB-B2AD-96D1067413B3}"/>
              </a:ext>
            </a:extLst>
          </p:cNvPr>
          <p:cNvSpPr/>
          <p:nvPr/>
        </p:nvSpPr>
        <p:spPr>
          <a:xfrm>
            <a:off x="2464040" y="3702152"/>
            <a:ext cx="2046338" cy="103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C00000"/>
              </a:buClr>
            </a:pPr>
            <a:r>
              <a:rPr lang="en-GB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EDP Preon Thin" panose="02000603000000020004" pitchFamily="50" charset="0"/>
              </a:rPr>
              <a:t>One of the </a:t>
            </a:r>
            <a:r>
              <a:rPr lang="en-GB" sz="1050" b="1" dirty="0">
                <a:solidFill>
                  <a:srgbClr val="C00000"/>
                </a:solidFill>
                <a:latin typeface="EDP Preon Thin" panose="02000603000000020004" pitchFamily="50" charset="0"/>
              </a:rPr>
              <a:t>largest European players on the energy sector</a:t>
            </a:r>
            <a:r>
              <a:rPr lang="en-GB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EDP Preon Thin" panose="02000603000000020004" pitchFamily="50" charset="0"/>
              </a:rPr>
              <a:t> (gas &amp; electricity)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FFE81-683D-43BB-B1E7-02E70637BF7C}"/>
              </a:ext>
            </a:extLst>
          </p:cNvPr>
          <p:cNvSpPr/>
          <p:nvPr/>
        </p:nvSpPr>
        <p:spPr>
          <a:xfrm>
            <a:off x="4733449" y="3778314"/>
            <a:ext cx="2046338" cy="55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C00000"/>
              </a:buClr>
            </a:pPr>
            <a:r>
              <a:rPr lang="en-GB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EDP Preon Thin" panose="02000603000000020004" pitchFamily="50" charset="0"/>
              </a:rPr>
              <a:t>One of the </a:t>
            </a:r>
            <a:r>
              <a:rPr lang="en-GB" sz="1050" b="1" dirty="0">
                <a:solidFill>
                  <a:srgbClr val="C00000"/>
                </a:solidFill>
                <a:latin typeface="EDP Preon Thin" panose="02000603000000020004" pitchFamily="50" charset="0"/>
              </a:rPr>
              <a:t>largest energy players on Iberia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8FB93-E149-4527-BF70-FA233DC00945}"/>
              </a:ext>
            </a:extLst>
          </p:cNvPr>
          <p:cNvSpPr/>
          <p:nvPr/>
        </p:nvSpPr>
        <p:spPr>
          <a:xfrm>
            <a:off x="7002857" y="3778314"/>
            <a:ext cx="2046338" cy="79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C00000"/>
              </a:buClr>
            </a:pPr>
            <a:r>
              <a:rPr lang="en-GB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EDP Preon Thin" panose="02000603000000020004" pitchFamily="50" charset="0"/>
              </a:rPr>
              <a:t>A </a:t>
            </a:r>
            <a:r>
              <a:rPr lang="en-GB" sz="1050" b="1" dirty="0">
                <a:solidFill>
                  <a:srgbClr val="C00000"/>
                </a:solidFill>
                <a:latin typeface="EDP Preon Thin" panose="02000603000000020004" pitchFamily="50" charset="0"/>
              </a:rPr>
              <a:t>world leader </a:t>
            </a:r>
            <a:r>
              <a:rPr lang="en-GB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EDP Preon Thin" panose="02000603000000020004" pitchFamily="50" charset="0"/>
              </a:rPr>
              <a:t>in the renewable energy market  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85FCF2-0C4B-418C-8D86-7A80A42EF7D6}"/>
              </a:ext>
            </a:extLst>
          </p:cNvPr>
          <p:cNvSpPr/>
          <p:nvPr/>
        </p:nvSpPr>
        <p:spPr>
          <a:xfrm>
            <a:off x="632376" y="2478898"/>
            <a:ext cx="1172497" cy="1168850"/>
          </a:xfrm>
          <a:prstGeom prst="ellipse">
            <a:avLst/>
          </a:prstGeom>
          <a:gradFill flip="none" rotWithShape="1">
            <a:gsLst>
              <a:gs pos="0">
                <a:srgbClr val="880606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C1CC01-D7C1-4F6C-9ADC-709C1942E40A}"/>
              </a:ext>
            </a:extLst>
          </p:cNvPr>
          <p:cNvSpPr/>
          <p:nvPr/>
        </p:nvSpPr>
        <p:spPr>
          <a:xfrm>
            <a:off x="2902608" y="2478898"/>
            <a:ext cx="1172497" cy="1168850"/>
          </a:xfrm>
          <a:prstGeom prst="ellipse">
            <a:avLst/>
          </a:prstGeom>
          <a:gradFill flip="none" rotWithShape="1">
            <a:gsLst>
              <a:gs pos="0">
                <a:srgbClr val="880606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8D7222-93E2-4C43-B802-C98B53777EDF}"/>
              </a:ext>
            </a:extLst>
          </p:cNvPr>
          <p:cNvSpPr/>
          <p:nvPr/>
        </p:nvSpPr>
        <p:spPr>
          <a:xfrm>
            <a:off x="5170368" y="2478898"/>
            <a:ext cx="1172497" cy="1168850"/>
          </a:xfrm>
          <a:prstGeom prst="ellipse">
            <a:avLst/>
          </a:prstGeom>
          <a:gradFill flip="none" rotWithShape="1">
            <a:gsLst>
              <a:gs pos="0">
                <a:srgbClr val="880606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E7D9E8-10EC-4E0B-9F34-531C755F72BD}"/>
              </a:ext>
            </a:extLst>
          </p:cNvPr>
          <p:cNvSpPr/>
          <p:nvPr/>
        </p:nvSpPr>
        <p:spPr>
          <a:xfrm>
            <a:off x="7439777" y="2478898"/>
            <a:ext cx="1172497" cy="1168850"/>
          </a:xfrm>
          <a:prstGeom prst="ellipse">
            <a:avLst/>
          </a:prstGeom>
          <a:gradFill flip="none" rotWithShape="1">
            <a:gsLst>
              <a:gs pos="0">
                <a:srgbClr val="880606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D88DC1-FCDD-4CD5-B672-B7B2D09EA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3" y="2661495"/>
            <a:ext cx="900397" cy="900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BFC59F-9948-4E22-A656-DD96E857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353" y="2632054"/>
            <a:ext cx="862535" cy="8625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D37B7B-82D4-409A-8FD5-BDFEAB56C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75" y="2635851"/>
            <a:ext cx="924996" cy="92499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B07789-0AE3-4A18-954E-2BB1268CE0E7}"/>
              </a:ext>
            </a:extLst>
          </p:cNvPr>
          <p:cNvSpPr/>
          <p:nvPr/>
        </p:nvSpPr>
        <p:spPr>
          <a:xfrm>
            <a:off x="5353575" y="2901474"/>
            <a:ext cx="242888" cy="432197"/>
          </a:xfrm>
          <a:custGeom>
            <a:avLst/>
            <a:gdLst>
              <a:gd name="connsiteX0" fmla="*/ 71438 w 323850"/>
              <a:gd name="connsiteY0" fmla="*/ 66675 h 576263"/>
              <a:gd name="connsiteX1" fmla="*/ 38100 w 323850"/>
              <a:gd name="connsiteY1" fmla="*/ 290513 h 576263"/>
              <a:gd name="connsiteX2" fmla="*/ 0 w 323850"/>
              <a:gd name="connsiteY2" fmla="*/ 352425 h 576263"/>
              <a:gd name="connsiteX3" fmla="*/ 9525 w 323850"/>
              <a:gd name="connsiteY3" fmla="*/ 409575 h 576263"/>
              <a:gd name="connsiteX4" fmla="*/ 47625 w 323850"/>
              <a:gd name="connsiteY4" fmla="*/ 409575 h 576263"/>
              <a:gd name="connsiteX5" fmla="*/ 38100 w 323850"/>
              <a:gd name="connsiteY5" fmla="*/ 447675 h 576263"/>
              <a:gd name="connsiteX6" fmla="*/ 14288 w 323850"/>
              <a:gd name="connsiteY6" fmla="*/ 509588 h 576263"/>
              <a:gd name="connsiteX7" fmla="*/ 23813 w 323850"/>
              <a:gd name="connsiteY7" fmla="*/ 576263 h 576263"/>
              <a:gd name="connsiteX8" fmla="*/ 214313 w 323850"/>
              <a:gd name="connsiteY8" fmla="*/ 557213 h 576263"/>
              <a:gd name="connsiteX9" fmla="*/ 323850 w 323850"/>
              <a:gd name="connsiteY9" fmla="*/ 38100 h 576263"/>
              <a:gd name="connsiteX10" fmla="*/ 85725 w 323850"/>
              <a:gd name="connsiteY10" fmla="*/ 0 h 576263"/>
              <a:gd name="connsiteX11" fmla="*/ 71438 w 323850"/>
              <a:gd name="connsiteY11" fmla="*/ 66675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850" h="576263">
                <a:moveTo>
                  <a:pt x="71438" y="66675"/>
                </a:moveTo>
                <a:lnTo>
                  <a:pt x="38100" y="290513"/>
                </a:lnTo>
                <a:lnTo>
                  <a:pt x="0" y="352425"/>
                </a:lnTo>
                <a:lnTo>
                  <a:pt x="9525" y="409575"/>
                </a:lnTo>
                <a:lnTo>
                  <a:pt x="47625" y="409575"/>
                </a:lnTo>
                <a:lnTo>
                  <a:pt x="38100" y="447675"/>
                </a:lnTo>
                <a:lnTo>
                  <a:pt x="14288" y="509588"/>
                </a:lnTo>
                <a:lnTo>
                  <a:pt x="23813" y="576263"/>
                </a:lnTo>
                <a:lnTo>
                  <a:pt x="214313" y="557213"/>
                </a:lnTo>
                <a:lnTo>
                  <a:pt x="323850" y="38100"/>
                </a:lnTo>
                <a:lnTo>
                  <a:pt x="85725" y="0"/>
                </a:lnTo>
                <a:lnTo>
                  <a:pt x="71438" y="66675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4BBC60-0540-4FB5-93A4-5C6029CAE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18" y="2602747"/>
            <a:ext cx="931814" cy="9318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20E2A8-9E89-48A4-AD74-199E71E19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6" y="1093734"/>
            <a:ext cx="563109" cy="404141"/>
          </a:xfrm>
          <a:prstGeom prst="rect">
            <a:avLst/>
          </a:prstGeom>
        </p:spPr>
      </p:pic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442D745-F92C-46A0-85D9-0AF3EADE93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11508" y="1037092"/>
            <a:ext cx="6313070" cy="5445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1725" b="1" dirty="0">
                <a:solidFill>
                  <a:srgbClr val="C00000"/>
                </a:solidFill>
                <a:latin typeface="EDP Preon Thin" pitchFamily="50" charset="0"/>
                <a:ea typeface="+mj-ea"/>
              </a:rPr>
              <a:t>AN ENERGY SECTOR LEADER COMPANY</a:t>
            </a:r>
            <a:endParaRPr lang="pt-PT" sz="1725" b="1" dirty="0">
              <a:solidFill>
                <a:srgbClr val="C00000"/>
              </a:solidFill>
              <a:latin typeface="EDP Preon Thin" pitchFamily="50" charset="0"/>
              <a:ea typeface="+mj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4D8079-2939-4793-8F51-16138110DC42}"/>
              </a:ext>
            </a:extLst>
          </p:cNvPr>
          <p:cNvSpPr txBox="1"/>
          <p:nvPr/>
        </p:nvSpPr>
        <p:spPr>
          <a:xfrm>
            <a:off x="284347" y="1673350"/>
            <a:ext cx="3193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PT" sz="2100" b="1" dirty="0">
                <a:solidFill>
                  <a:prstClr val="black"/>
                </a:solidFill>
                <a:latin typeface="EDP Preon Thin" panose="02000603000000020004" pitchFamily="50" charset="0"/>
              </a:rPr>
              <a:t>We Are…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96A59-5857-4D9E-9B42-3E0220277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DA009E6C-CE07-4CEF-8DE5-A35F70649AA4}" type="slidenum">
              <a:rPr lang="pt-P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446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E3F34B-59F4-49B6-95A9-CD671E662F57}"/>
              </a:ext>
            </a:extLst>
          </p:cNvPr>
          <p:cNvSpPr/>
          <p:nvPr/>
        </p:nvSpPr>
        <p:spPr>
          <a:xfrm>
            <a:off x="509807" y="4084177"/>
            <a:ext cx="5535463" cy="738827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D7CFA-95D6-4509-B0C1-664091B0A262}"/>
              </a:ext>
            </a:extLst>
          </p:cNvPr>
          <p:cNvSpPr/>
          <p:nvPr/>
        </p:nvSpPr>
        <p:spPr>
          <a:xfrm>
            <a:off x="495456" y="3145320"/>
            <a:ext cx="5535463" cy="738827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4F5CE-E836-4E4D-A461-3ADF5D40AC9E}"/>
              </a:ext>
            </a:extLst>
          </p:cNvPr>
          <p:cNvSpPr/>
          <p:nvPr/>
        </p:nvSpPr>
        <p:spPr>
          <a:xfrm>
            <a:off x="495457" y="2215894"/>
            <a:ext cx="5535463" cy="738827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4C8BB-266B-428D-956B-19EDAF84147F}"/>
              </a:ext>
            </a:extLst>
          </p:cNvPr>
          <p:cNvSpPr/>
          <p:nvPr/>
        </p:nvSpPr>
        <p:spPr>
          <a:xfrm>
            <a:off x="834991" y="3116112"/>
            <a:ext cx="73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600" dirty="0">
                <a:solidFill>
                  <a:srgbClr val="C00000"/>
                </a:solidFill>
                <a:latin typeface="EDP Preon" panose="02000603000000020004" pitchFamily="50" charset="0"/>
                <a:cs typeface="Calibri" pitchFamily="34" charset="0"/>
              </a:rPr>
              <a:t>11</a:t>
            </a:r>
            <a:endParaRPr lang="pt-PT" sz="36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9EAB-8497-43BD-80F7-793AB1BA06E2}"/>
              </a:ext>
            </a:extLst>
          </p:cNvPr>
          <p:cNvSpPr txBox="1"/>
          <p:nvPr/>
        </p:nvSpPr>
        <p:spPr>
          <a:xfrm>
            <a:off x="2384158" y="4249648"/>
            <a:ext cx="239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EDP Preon Thin" panose="02000603000000020004" pitchFamily="50" charset="0"/>
              </a:rPr>
              <a:t>EMPLOYEES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BD026-12AA-4D6C-AB86-F31949976F89}"/>
              </a:ext>
            </a:extLst>
          </p:cNvPr>
          <p:cNvSpPr/>
          <p:nvPr/>
        </p:nvSpPr>
        <p:spPr>
          <a:xfrm>
            <a:off x="834991" y="4085733"/>
            <a:ext cx="22079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486"/>
              </a:spcBef>
            </a:pPr>
            <a:r>
              <a:rPr lang="en-GB" sz="3300" dirty="0">
                <a:solidFill>
                  <a:srgbClr val="C00000"/>
                </a:solidFill>
                <a:latin typeface="EDP Preon" panose="02000603000000020004" pitchFamily="50" charset="0"/>
                <a:cs typeface="Calibri" pitchFamily="34" charset="0"/>
              </a:rPr>
              <a:t>12.084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BABA2-6C96-4BA5-974D-FA1D4DE4CC61}"/>
              </a:ext>
            </a:extLst>
          </p:cNvPr>
          <p:cNvSpPr/>
          <p:nvPr/>
        </p:nvSpPr>
        <p:spPr>
          <a:xfrm>
            <a:off x="1284532" y="3334691"/>
            <a:ext cx="7986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350" b="1" dirty="0" err="1">
                <a:solidFill>
                  <a:srgbClr val="C00000"/>
                </a:solidFill>
                <a:latin typeface="EDP Preon Thin" panose="02000603000000020004" pitchFamily="50" charset="0"/>
              </a:rPr>
              <a:t>Million</a:t>
            </a:r>
            <a:endParaRPr lang="pt-PT" sz="135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74CF5-0A96-4D1F-AD5F-21B6AE47737C}"/>
              </a:ext>
            </a:extLst>
          </p:cNvPr>
          <p:cNvSpPr/>
          <p:nvPr/>
        </p:nvSpPr>
        <p:spPr>
          <a:xfrm>
            <a:off x="571422" y="3605386"/>
            <a:ext cx="42924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486"/>
              </a:spcBef>
            </a:pPr>
            <a:r>
              <a:rPr lang="en-GB" sz="135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9.7 </a:t>
            </a:r>
            <a:r>
              <a:rPr lang="en-GB" sz="90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million electricity customers | </a:t>
            </a:r>
            <a:r>
              <a:rPr lang="en-GB" sz="135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1.4</a:t>
            </a:r>
            <a:r>
              <a:rPr lang="en-GB" sz="90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 million gas customers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D23B7-9CF1-402E-ACCF-962187943E71}"/>
              </a:ext>
            </a:extLst>
          </p:cNvPr>
          <p:cNvSpPr/>
          <p:nvPr/>
        </p:nvSpPr>
        <p:spPr>
          <a:xfrm>
            <a:off x="582923" y="4547398"/>
            <a:ext cx="27254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50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32</a:t>
            </a:r>
            <a:r>
              <a:rPr lang="en-GB" sz="90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 </a:t>
            </a:r>
            <a:r>
              <a:rPr lang="en-GB" sz="105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Nationalities | </a:t>
            </a:r>
            <a:r>
              <a:rPr lang="en-GB" sz="150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23% </a:t>
            </a:r>
            <a:r>
              <a:rPr lang="en-GB" sz="1050" dirty="0">
                <a:solidFill>
                  <a:prstClr val="black">
                    <a:lumMod val="95000"/>
                    <a:lumOff val="5000"/>
                  </a:prstClr>
                </a:solidFill>
                <a:latin typeface="EDP Preon" panose="02000603000000020004" pitchFamily="50" charset="0"/>
                <a:cs typeface="Calibri" pitchFamily="34" charset="0"/>
              </a:rPr>
              <a:t>women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9842E-DF1D-4F3C-B26E-D6A2037EF1C6}"/>
              </a:ext>
            </a:extLst>
          </p:cNvPr>
          <p:cNvGrpSpPr/>
          <p:nvPr/>
        </p:nvGrpSpPr>
        <p:grpSpPr>
          <a:xfrm>
            <a:off x="501920" y="2187028"/>
            <a:ext cx="5528999" cy="845512"/>
            <a:chOff x="506884" y="4905819"/>
            <a:chExt cx="7371999" cy="1127348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C41B5-5284-45DC-A2A4-78A2033BAD73}"/>
                </a:ext>
              </a:extLst>
            </p:cNvPr>
            <p:cNvSpPr txBox="1"/>
            <p:nvPr/>
          </p:nvSpPr>
          <p:spPr>
            <a:xfrm>
              <a:off x="1504829" y="5182232"/>
              <a:ext cx="2743953" cy="492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pt-PT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EDP Preon Thin" panose="02000603000000020004" pitchFamily="50" charset="0"/>
                </a:rPr>
                <a:t>COUNTRIES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FD28C2-A280-4A46-A30F-53ABCA266329}"/>
                </a:ext>
              </a:extLst>
            </p:cNvPr>
            <p:cNvSpPr/>
            <p:nvPr/>
          </p:nvSpPr>
          <p:spPr>
            <a:xfrm>
              <a:off x="838465" y="4905819"/>
              <a:ext cx="1199571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4050" dirty="0">
                  <a:solidFill>
                    <a:srgbClr val="C00000"/>
                  </a:solidFill>
                  <a:latin typeface="EDP Preon" panose="02000603000000020004" pitchFamily="50" charset="0"/>
                  <a:cs typeface="Calibri" pitchFamily="34" charset="0"/>
                </a:rPr>
                <a:t>14</a:t>
              </a:r>
              <a:endParaRPr lang="pt-PT" sz="4050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108B5-AF4A-467C-A836-12C03CF3F8CC}"/>
                </a:ext>
              </a:extLst>
            </p:cNvPr>
            <p:cNvSpPr/>
            <p:nvPr/>
          </p:nvSpPr>
          <p:spPr>
            <a:xfrm>
              <a:off x="506884" y="5540725"/>
              <a:ext cx="7371999" cy="4924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EDP Preon" panose="02000603000000020004" pitchFamily="50" charset="0"/>
                  <a:cs typeface="Calibri" pitchFamily="34" charset="0"/>
                </a:rPr>
                <a:t>Portugal, Spain, Brazil, EUA, Canada, China, France, Belgium, Italy, Poland, Romania, UK, Angola, Mexico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2C683F-881E-4C0E-AD3F-7D89074F8535}"/>
              </a:ext>
            </a:extLst>
          </p:cNvPr>
          <p:cNvSpPr txBox="1"/>
          <p:nvPr/>
        </p:nvSpPr>
        <p:spPr>
          <a:xfrm>
            <a:off x="1997030" y="3319998"/>
            <a:ext cx="23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PT" b="1" dirty="0">
                <a:solidFill>
                  <a:prstClr val="black">
                    <a:lumMod val="75000"/>
                    <a:lumOff val="25000"/>
                  </a:prstClr>
                </a:solidFill>
                <a:latin typeface="EDP Preon Thin" panose="02000603000000020004" pitchFamily="50" charset="0"/>
              </a:rPr>
              <a:t>CUSTOMERS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248A3-CA80-4E69-9057-0F80A1C4A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DA009E6C-CE07-4CEF-8DE5-A35F70649AA4}" type="slidenum">
              <a:rPr lang="pt-P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5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97AB56C-4097-4F34-B120-A622C55CFB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57076" y="996112"/>
            <a:ext cx="2054568" cy="5445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  <a:latin typeface="EDP Preon Thin" pitchFamily="50" charset="0"/>
                <a:ea typeface="+mj-ea"/>
              </a:rPr>
              <a:t>IN NUMBERS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16ED6A-0932-4F27-A093-3FF4FFF54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6" y="1025110"/>
            <a:ext cx="678000" cy="4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3F6B76A-F401-4292-8911-37078A3C2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202" y="3665917"/>
            <a:ext cx="1883828" cy="2341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76" y="1025110"/>
            <a:ext cx="678000" cy="486599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835162" y="1025112"/>
            <a:ext cx="2117964" cy="5445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1725" b="1" dirty="0">
                <a:solidFill>
                  <a:srgbClr val="C00000"/>
                </a:solidFill>
                <a:latin typeface="EDP Preon Thin" pitchFamily="50" charset="0"/>
                <a:ea typeface="+mj-ea"/>
              </a:rPr>
              <a:t>IN THE WORLD</a:t>
            </a:r>
            <a:endParaRPr lang="pt-PT" sz="1725" b="1" dirty="0">
              <a:solidFill>
                <a:srgbClr val="C00000"/>
              </a:solidFill>
              <a:latin typeface="EDP Preon Thin" pitchFamily="50" charset="0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57950" y="5580269"/>
            <a:ext cx="2057400" cy="273844"/>
          </a:xfrm>
        </p:spPr>
        <p:txBody>
          <a:bodyPr/>
          <a:lstStyle/>
          <a:p>
            <a:pPr defTabSz="685800"/>
            <a:fld id="{DA009E6C-CE07-4CEF-8DE5-A35F70649AA4}" type="slidenum">
              <a:rPr lang="pt-P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</a:t>
            </a:fld>
            <a:endParaRPr lang="pt-P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DFE46-DE0B-4F72-913A-BE69DB7B60FD}"/>
              </a:ext>
            </a:extLst>
          </p:cNvPr>
          <p:cNvSpPr/>
          <p:nvPr/>
        </p:nvSpPr>
        <p:spPr>
          <a:xfrm>
            <a:off x="1411486" y="3476978"/>
            <a:ext cx="855203" cy="37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51894B-B8E1-49D2-A5F7-B913EE5360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8648" y="1762995"/>
            <a:ext cx="3964268" cy="2624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D663E-641B-4CD6-9904-6FF664AA64D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416" b="7868"/>
          <a:stretch/>
        </p:blipFill>
        <p:spPr>
          <a:xfrm>
            <a:off x="1941582" y="2017126"/>
            <a:ext cx="2070104" cy="18377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5B2720-71C0-44D2-9805-56F1566B20B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544" r="57948" b="87026"/>
          <a:stretch/>
        </p:blipFill>
        <p:spPr>
          <a:xfrm>
            <a:off x="189057" y="1533373"/>
            <a:ext cx="999871" cy="3973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BD06351-A925-427A-86F9-DF327C3628C8}"/>
              </a:ext>
            </a:extLst>
          </p:cNvPr>
          <p:cNvSpPr txBox="1"/>
          <p:nvPr/>
        </p:nvSpPr>
        <p:spPr>
          <a:xfrm>
            <a:off x="110175" y="1930741"/>
            <a:ext cx="1840451" cy="219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pt-PT" sz="825" dirty="0" err="1">
                <a:solidFill>
                  <a:srgbClr val="C00000"/>
                </a:solidFill>
                <a:latin typeface="EDP Preon" panose="02000603000000020004" pitchFamily="50" charset="0"/>
              </a:rPr>
              <a:t>Wind</a:t>
            </a:r>
            <a:r>
              <a:rPr lang="pt-PT" sz="825" dirty="0">
                <a:solidFill>
                  <a:srgbClr val="C00000"/>
                </a:solidFill>
                <a:latin typeface="EDP Preon" panose="02000603000000020004" pitchFamily="50" charset="0"/>
              </a:rPr>
              <a:t> &amp; Solar </a:t>
            </a:r>
            <a:r>
              <a:rPr lang="pt-PT" sz="825" dirty="0" err="1">
                <a:solidFill>
                  <a:srgbClr val="C00000"/>
                </a:solidFill>
                <a:latin typeface="EDP Preon" panose="02000603000000020004" pitchFamily="50" charset="0"/>
              </a:rPr>
              <a:t>Power</a:t>
            </a:r>
            <a:endParaRPr lang="pt-PT" sz="825" dirty="0">
              <a:solidFill>
                <a:srgbClr val="C00000"/>
              </a:solidFill>
              <a:latin typeface="EDP Preon" panose="02000603000000020004" pitchFamily="5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B9F7C8-53F1-4F40-8AD1-46B967552885}"/>
              </a:ext>
            </a:extLst>
          </p:cNvPr>
          <p:cNvSpPr/>
          <p:nvPr/>
        </p:nvSpPr>
        <p:spPr>
          <a:xfrm>
            <a:off x="110174" y="2134069"/>
            <a:ext cx="1840452" cy="14434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12% North America; 7% Portugal; 6% Spain; 4% Others (EBITDA)</a:t>
            </a:r>
          </a:p>
          <a:p>
            <a:pPr marL="128588" indent="-128588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IPO in June 2008</a:t>
            </a:r>
          </a:p>
          <a:p>
            <a:pPr marL="128588" indent="-128588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Solar &amp; Wind installed Power: 9.3 GW</a:t>
            </a:r>
          </a:p>
          <a:p>
            <a:pPr marL="128588" indent="-128588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A world leader at renewables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A030D5-E34A-419E-BA49-26B4538EBA7E}"/>
              </a:ext>
            </a:extLst>
          </p:cNvPr>
          <p:cNvSpPr/>
          <p:nvPr/>
        </p:nvSpPr>
        <p:spPr>
          <a:xfrm>
            <a:off x="2976633" y="2908085"/>
            <a:ext cx="178822" cy="172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59D8DE-6241-435B-807C-D916EBD19173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1941582" y="2994584"/>
            <a:ext cx="1035052" cy="9361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D1F5A62-E02B-4ADA-A65E-ED4D8305A140}"/>
              </a:ext>
            </a:extLst>
          </p:cNvPr>
          <p:cNvSpPr/>
          <p:nvPr/>
        </p:nvSpPr>
        <p:spPr>
          <a:xfrm>
            <a:off x="3489767" y="4439689"/>
            <a:ext cx="178822" cy="172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B54A6BC-C59E-4A73-9B22-F4EC388A1594}"/>
              </a:ext>
            </a:extLst>
          </p:cNvPr>
          <p:cNvCxnSpPr>
            <a:cxnSpLocks/>
          </p:cNvCxnSpPr>
          <p:nvPr/>
        </p:nvCxnSpPr>
        <p:spPr>
          <a:xfrm flipV="1">
            <a:off x="2579210" y="4551191"/>
            <a:ext cx="909907" cy="47643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5865A4-8862-4C4B-A531-A04CE9287C41}"/>
              </a:ext>
            </a:extLst>
          </p:cNvPr>
          <p:cNvSpPr txBox="1"/>
          <p:nvPr/>
        </p:nvSpPr>
        <p:spPr>
          <a:xfrm>
            <a:off x="608770" y="4202295"/>
            <a:ext cx="1965518" cy="219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pt-PT" sz="825" dirty="0">
                <a:solidFill>
                  <a:prstClr val="black"/>
                </a:solidFill>
                <a:latin typeface="EDP Preon" panose="02000603000000020004" pitchFamily="50" charset="0"/>
              </a:rPr>
              <a:t>        </a:t>
            </a:r>
            <a:r>
              <a:rPr lang="pt-PT" sz="825" dirty="0">
                <a:solidFill>
                  <a:srgbClr val="C00000"/>
                </a:solidFill>
                <a:latin typeface="EDP Preon" panose="02000603000000020004" pitchFamily="50" charset="0"/>
              </a:rPr>
              <a:t>EDP </a:t>
            </a:r>
            <a:r>
              <a:rPr lang="pt-PT" sz="825" dirty="0" err="1">
                <a:solidFill>
                  <a:srgbClr val="C00000"/>
                </a:solidFill>
                <a:latin typeface="EDP Preon" panose="02000603000000020004" pitchFamily="50" charset="0"/>
              </a:rPr>
              <a:t>Brazil</a:t>
            </a:r>
            <a:endParaRPr lang="pt-PT" sz="825" dirty="0">
              <a:solidFill>
                <a:srgbClr val="C00000"/>
              </a:solidFill>
              <a:latin typeface="EDP Preon" panose="02000603000000020004" pitchFamily="50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C4AA7E-B169-401D-8EB4-110B8C2CBD91}"/>
              </a:ext>
            </a:extLst>
          </p:cNvPr>
          <p:cNvSpPr/>
          <p:nvPr/>
        </p:nvSpPr>
        <p:spPr>
          <a:xfrm>
            <a:off x="608770" y="4405623"/>
            <a:ext cx="1965518" cy="14434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22% of the EBITDA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Subsidiary: EDP Brazil (EDP holds 51%)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Presence since 1996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Energy generation: 2.5 GW (hydro and coal)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2 Energy distribution concession contract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8149F0F-6962-4338-9DC7-0D6455E36E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" y="3905300"/>
            <a:ext cx="291437" cy="2292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265151-5F4E-45C4-A4DA-EF0AEBBD9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21642" y="4254289"/>
            <a:ext cx="800169" cy="31092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CE2D5D2-BB48-4229-B13E-30AE2C6BD9DF}"/>
              </a:ext>
            </a:extLst>
          </p:cNvPr>
          <p:cNvSpPr txBox="1"/>
          <p:nvPr/>
        </p:nvSpPr>
        <p:spPr>
          <a:xfrm>
            <a:off x="4141212" y="4608928"/>
            <a:ext cx="1965518" cy="219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pt-PT" sz="825" dirty="0">
                <a:solidFill>
                  <a:prstClr val="black"/>
                </a:solidFill>
                <a:latin typeface="EDP Preon" panose="02000603000000020004" pitchFamily="50" charset="0"/>
              </a:rPr>
              <a:t>         </a:t>
            </a:r>
            <a:r>
              <a:rPr lang="pt-PT" sz="825" dirty="0">
                <a:solidFill>
                  <a:srgbClr val="C00000"/>
                </a:solidFill>
                <a:latin typeface="EDP Preon" panose="02000603000000020004" pitchFamily="50" charset="0"/>
              </a:rPr>
              <a:t>Portugal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61DBE4-66BC-480A-8886-F291AEF209C5}"/>
              </a:ext>
            </a:extLst>
          </p:cNvPr>
          <p:cNvSpPr/>
          <p:nvPr/>
        </p:nvSpPr>
        <p:spPr>
          <a:xfrm>
            <a:off x="4141212" y="4812256"/>
            <a:ext cx="1965518" cy="104203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36% of the EBITDA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Privatised since 1997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Only Energy distributor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Energy generation: 8.8 GW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(5.6 from hydro)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EB849D-AA9F-428A-8879-CFA89DF87041}"/>
              </a:ext>
            </a:extLst>
          </p:cNvPr>
          <p:cNvSpPr/>
          <p:nvPr/>
        </p:nvSpPr>
        <p:spPr>
          <a:xfrm>
            <a:off x="4341619" y="3723088"/>
            <a:ext cx="178822" cy="172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F370A9E-53B7-4EB0-A21C-EA2E9D7C4780}"/>
              </a:ext>
            </a:extLst>
          </p:cNvPr>
          <p:cNvSpPr/>
          <p:nvPr/>
        </p:nvSpPr>
        <p:spPr>
          <a:xfrm>
            <a:off x="4744211" y="3685104"/>
            <a:ext cx="178822" cy="172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232A03C-DAB6-4611-979E-7BCCC13012FB}"/>
              </a:ext>
            </a:extLst>
          </p:cNvPr>
          <p:cNvCxnSpPr>
            <a:cxnSpLocks/>
            <a:stCxn id="70" idx="5"/>
          </p:cNvCxnSpPr>
          <p:nvPr/>
        </p:nvCxnSpPr>
        <p:spPr>
          <a:xfrm>
            <a:off x="4896844" y="3832766"/>
            <a:ext cx="1403669" cy="7839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7D18C71-20C3-40B4-9F7F-D2B9225F246E}"/>
              </a:ext>
            </a:extLst>
          </p:cNvPr>
          <p:cNvSpPr txBox="1"/>
          <p:nvPr/>
        </p:nvSpPr>
        <p:spPr>
          <a:xfrm>
            <a:off x="6300513" y="4616754"/>
            <a:ext cx="1965518" cy="219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pt-PT" sz="825" dirty="0">
                <a:solidFill>
                  <a:prstClr val="black"/>
                </a:solidFill>
                <a:latin typeface="EDP Preon" panose="02000603000000020004" pitchFamily="50" charset="0"/>
              </a:rPr>
              <a:t>        </a:t>
            </a:r>
            <a:r>
              <a:rPr lang="pt-PT" sz="825" dirty="0">
                <a:solidFill>
                  <a:srgbClr val="C00000"/>
                </a:solidFill>
                <a:latin typeface="EDP Preon" panose="02000603000000020004" pitchFamily="50" charset="0"/>
              </a:rPr>
              <a:t>Espanha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7F1F35-DAAF-4AA0-AD5A-AB1875F8C491}"/>
              </a:ext>
            </a:extLst>
          </p:cNvPr>
          <p:cNvSpPr/>
          <p:nvPr/>
        </p:nvSpPr>
        <p:spPr>
          <a:xfrm>
            <a:off x="6300513" y="4820082"/>
            <a:ext cx="1965518" cy="104203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13% of the EBITDA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Presence since 2001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Energy generation: 3.8 GW</a:t>
            </a:r>
          </a:p>
          <a:p>
            <a:pPr marL="214313" indent="-214313" defTabSz="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ysClr val="windowText" lastClr="000000"/>
                </a:solidFill>
                <a:latin typeface="Calibri" panose="020F0502020204030204"/>
              </a:rPr>
              <a:t>#2 in gas distribution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996CD9F-E5DE-4B04-B999-B1503099836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2965" t="63056" r="21747" b="30758"/>
          <a:stretch/>
        </p:blipFill>
        <p:spPr>
          <a:xfrm>
            <a:off x="6300513" y="4330365"/>
            <a:ext cx="480600" cy="267104"/>
          </a:xfrm>
          <a:prstGeom prst="rect">
            <a:avLst/>
          </a:prstGeom>
        </p:spPr>
      </p:pic>
      <p:sp>
        <p:nvSpPr>
          <p:cNvPr id="79" name="Rectangle 66">
            <a:extLst>
              <a:ext uri="{FF2B5EF4-FFF2-40B4-BE49-F238E27FC236}">
                <a16:creationId xmlns:a16="http://schemas.microsoft.com/office/drawing/2014/main" id="{E83B9BC5-6220-472F-9A46-8CE2AF01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774" y="1941761"/>
            <a:ext cx="2691101" cy="1126462"/>
          </a:xfrm>
          <a:prstGeom prst="rect">
            <a:avLst/>
          </a:prstGeom>
          <a:solidFill>
            <a:srgbClr val="FFFFFF"/>
          </a:solidFill>
          <a:ln w="28575" cap="rnd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14313" indent="-214313" defTabSz="685800" eaLnBrk="0" hangingPunct="0">
              <a:spcBef>
                <a:spcPct val="10000"/>
              </a:spcBef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EBITDA 2015: EBITDA: €3.8 B (&gt; 60% ex-Portugal)</a:t>
            </a:r>
          </a:p>
          <a:p>
            <a:pPr marL="214313" indent="-214313" defTabSz="685800" eaLnBrk="0" hangingPunct="0">
              <a:spcBef>
                <a:spcPct val="10000"/>
              </a:spcBef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Installed Capacity: 24,4 GW</a:t>
            </a:r>
          </a:p>
          <a:p>
            <a:pPr marL="214313" indent="-214313" defTabSz="685800" eaLnBrk="0" hangingPunct="0">
              <a:spcBef>
                <a:spcPct val="10000"/>
              </a:spcBef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&gt; 77% Renewable sources generation</a:t>
            </a:r>
          </a:p>
          <a:p>
            <a:pPr marL="214313" indent="-214313" defTabSz="685800" eaLnBrk="0" hangingPunct="0">
              <a:spcBef>
                <a:spcPct val="10000"/>
              </a:spcBef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# Locations: 14</a:t>
            </a:r>
          </a:p>
          <a:p>
            <a:pPr marL="214313" indent="-214313" defTabSz="685800" eaLnBrk="0" hangingPunct="0">
              <a:spcBef>
                <a:spcPct val="10000"/>
              </a:spcBef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# Customers: &gt; 11 million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688B39-7EB9-472B-A94E-18C44AEF80C0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4494089" y="3869337"/>
            <a:ext cx="629882" cy="73959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43248E0-6C77-44DE-AAE4-638B8362AA26}"/>
              </a:ext>
            </a:extLst>
          </p:cNvPr>
          <p:cNvSpPr txBox="1"/>
          <p:nvPr/>
        </p:nvSpPr>
        <p:spPr>
          <a:xfrm>
            <a:off x="6383774" y="1620495"/>
            <a:ext cx="2691101" cy="32316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685800"/>
            <a:endParaRPr lang="pt-PT" sz="150" dirty="0">
              <a:solidFill>
                <a:prstClr val="white"/>
              </a:solidFill>
              <a:latin typeface="EDP Preon" panose="02000603000000020004" pitchFamily="50" charset="0"/>
            </a:endParaRPr>
          </a:p>
          <a:p>
            <a:pPr defTabSz="685800"/>
            <a:r>
              <a:rPr lang="pt-PT" sz="1200" dirty="0">
                <a:solidFill>
                  <a:prstClr val="white"/>
                </a:solidFill>
                <a:latin typeface="EDP Preon" panose="02000603000000020004" pitchFamily="50" charset="0"/>
              </a:rPr>
              <a:t>         EDP </a:t>
            </a:r>
            <a:r>
              <a:rPr lang="pt-PT" sz="1200" dirty="0" err="1">
                <a:solidFill>
                  <a:prstClr val="white"/>
                </a:solidFill>
                <a:latin typeface="EDP Preon" panose="02000603000000020004" pitchFamily="50" charset="0"/>
              </a:rPr>
              <a:t>Group</a:t>
            </a:r>
            <a:endParaRPr lang="pt-PT" sz="1200" dirty="0">
              <a:solidFill>
                <a:prstClr val="white"/>
              </a:solidFill>
              <a:latin typeface="EDP Preon" panose="02000603000000020004" pitchFamily="50" charset="0"/>
            </a:endParaRPr>
          </a:p>
          <a:p>
            <a:pPr algn="ctr" defTabSz="685800"/>
            <a:endParaRPr lang="pt-PT" sz="150" dirty="0">
              <a:solidFill>
                <a:prstClr val="white"/>
              </a:solidFill>
              <a:latin typeface="EDP Preon" panose="02000603000000020004" pitchFamily="50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1DA4FEA-043D-4379-9BB1-82762F50EA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33" y="1654813"/>
            <a:ext cx="328850" cy="25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9" name="InstructionsLabel1" r:id="rId3" imgW="3093840" imgH="289440"/>
        </mc:Choice>
        <mc:Fallback>
          <p:control name="InstructionsLabel1" r:id="rId3" imgW="3093840" imgH="289440">
            <p:pic>
              <p:nvPicPr>
                <p:cNvPr id="3" name="InstructionsLabel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115617" y="5049442"/>
                  <a:ext cx="2321719" cy="2155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InstructionsLabel2" r:id="rId4" imgW="2377440" imgH="289440"/>
        </mc:Choice>
        <mc:Fallback>
          <p:control name="InstructionsLabel2" r:id="rId4" imgW="2377440" imgH="289440">
            <p:pic>
              <p:nvPicPr>
                <p:cNvPr id="15" name="InstructionsLabel2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115617" y="5264945"/>
                  <a:ext cx="1782365" cy="216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InstructionsLabel3" r:id="rId5" imgW="2446200" imgH="289440"/>
        </mc:Choice>
        <mc:Fallback>
          <p:control name="InstructionsLabel3" r:id="rId5" imgW="2446200" imgH="289440">
            <p:pic>
              <p:nvPicPr>
                <p:cNvPr id="16" name="InstructionsLabel3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115617" y="5481637"/>
                  <a:ext cx="1835944" cy="215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767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CF7E4B-7FA4-40CE-A814-54889ECA7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6"/>
          <a:stretch/>
        </p:blipFill>
        <p:spPr>
          <a:xfrm rot="5400000">
            <a:off x="2015611" y="-1144528"/>
            <a:ext cx="5143500" cy="9151481"/>
          </a:xfrm>
          <a:prstGeom prst="rect">
            <a:avLst/>
          </a:prstGeom>
        </p:spPr>
      </p:pic>
      <p:sp>
        <p:nvSpPr>
          <p:cNvPr id="6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915483" y="988670"/>
            <a:ext cx="2054568" cy="5445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  <a:latin typeface="EDP Preon Thin" pitchFamily="50" charset="0"/>
                <a:ea typeface="+mj-ea"/>
              </a:rPr>
              <a:t>IT in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12675" y="5618281"/>
            <a:ext cx="2057400" cy="273844"/>
          </a:xfrm>
        </p:spPr>
        <p:txBody>
          <a:bodyPr/>
          <a:lstStyle/>
          <a:p>
            <a:pPr defTabSz="685800"/>
            <a:fld id="{DA009E6C-CE07-4CEF-8DE5-A35F70649AA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CB5CE3-481D-4EB8-AD99-FCD426F5D726}"/>
              </a:ext>
            </a:extLst>
          </p:cNvPr>
          <p:cNvGrpSpPr/>
          <p:nvPr/>
        </p:nvGrpSpPr>
        <p:grpSpPr>
          <a:xfrm>
            <a:off x="112461" y="2035021"/>
            <a:ext cx="1554652" cy="1465451"/>
            <a:chOff x="222024" y="1515606"/>
            <a:chExt cx="2072869" cy="195393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9F543A0-D08F-41AA-8605-974BC8293D03}"/>
                </a:ext>
              </a:extLst>
            </p:cNvPr>
            <p:cNvSpPr/>
            <p:nvPr/>
          </p:nvSpPr>
          <p:spPr>
            <a:xfrm>
              <a:off x="222024" y="1515606"/>
              <a:ext cx="2072869" cy="1953935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6376" y="1891795"/>
              <a:ext cx="168678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27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21.713</a:t>
              </a:r>
              <a:endParaRPr lang="en-GB" sz="2700" dirty="0">
                <a:solidFill>
                  <a:prstClr val="white"/>
                </a:solidFill>
                <a:latin typeface="EDP Preon" panose="02000603000000020004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2827" y="2511616"/>
              <a:ext cx="1976621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825" dirty="0">
                  <a:solidFill>
                    <a:prstClr val="white"/>
                  </a:solidFill>
                  <a:latin typeface="EDP Preon" panose="02000603000000020004" pitchFamily="50" charset="0"/>
                </a:rPr>
                <a:t>Users – internal and external in every worldwide location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5154B-57D1-4C74-AA94-27909F4E1A16}"/>
              </a:ext>
            </a:extLst>
          </p:cNvPr>
          <p:cNvGrpSpPr/>
          <p:nvPr/>
        </p:nvGrpSpPr>
        <p:grpSpPr>
          <a:xfrm>
            <a:off x="1620436" y="1938321"/>
            <a:ext cx="2498864" cy="1915470"/>
            <a:chOff x="2394986" y="1734301"/>
            <a:chExt cx="3331818" cy="25539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EC2357-30D8-4488-A91D-0FAA817BE670}"/>
                </a:ext>
              </a:extLst>
            </p:cNvPr>
            <p:cNvSpPr/>
            <p:nvPr/>
          </p:nvSpPr>
          <p:spPr>
            <a:xfrm>
              <a:off x="2708269" y="1734301"/>
              <a:ext cx="2705252" cy="2553960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385900-29BF-47F0-86D5-A77F0F465120}"/>
                </a:ext>
              </a:extLst>
            </p:cNvPr>
            <p:cNvSpPr/>
            <p:nvPr/>
          </p:nvSpPr>
          <p:spPr>
            <a:xfrm>
              <a:off x="2394986" y="2462692"/>
              <a:ext cx="3331818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GB" sz="19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258.000 </a:t>
              </a:r>
            </a:p>
            <a:p>
              <a:pPr algn="ctr" defTabSz="685800"/>
              <a:r>
                <a:rPr lang="en-GB" sz="1950" b="1" dirty="0" err="1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ktpmc</a:t>
              </a:r>
              <a:endParaRPr lang="en-GB" sz="1950" b="1" dirty="0">
                <a:solidFill>
                  <a:prstClr val="white"/>
                </a:solidFill>
                <a:latin typeface="EDP Preon" panose="02000603000000020004" pitchFamily="50" charset="0"/>
                <a:cs typeface="Arial" panose="020B0604020202020204" pitchFamily="34" charset="0"/>
              </a:endParaRPr>
            </a:p>
            <a:p>
              <a:pPr algn="ctr" defTabSz="685800"/>
              <a:r>
                <a:rPr lang="en-GB" sz="19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&amp;</a:t>
              </a:r>
            </a:p>
            <a:p>
              <a:pPr algn="ctr" defTabSz="685800"/>
              <a:r>
                <a:rPr lang="en-GB" sz="19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0 MIPS</a:t>
              </a:r>
              <a:endParaRPr lang="en-GB" sz="1950" dirty="0">
                <a:solidFill>
                  <a:prstClr val="white"/>
                </a:solidFill>
                <a:latin typeface="EDP Preon" panose="02000603000000020004" pitchFamily="5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6DDB01-BF0B-494B-91E0-811B51D8B86F}"/>
                </a:ext>
              </a:extLst>
            </p:cNvPr>
            <p:cNvSpPr txBox="1"/>
            <p:nvPr/>
          </p:nvSpPr>
          <p:spPr>
            <a:xfrm>
              <a:off x="2864713" y="2174756"/>
              <a:ext cx="23923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825" dirty="0">
                  <a:solidFill>
                    <a:prstClr val="white"/>
                  </a:solidFill>
                  <a:latin typeface="EDP Preon" panose="02000603000000020004" pitchFamily="50" charset="0"/>
                </a:rPr>
                <a:t>Processing Capacity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4569F1-567D-473F-9062-BE7A9BDF22F9}"/>
              </a:ext>
            </a:extLst>
          </p:cNvPr>
          <p:cNvGrpSpPr/>
          <p:nvPr/>
        </p:nvGrpSpPr>
        <p:grpSpPr>
          <a:xfrm>
            <a:off x="344000" y="3722962"/>
            <a:ext cx="2092128" cy="2019233"/>
            <a:chOff x="344295" y="3907423"/>
            <a:chExt cx="2789504" cy="269231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29F108F-ACDA-446F-BB73-6043DEF53C7E}"/>
                </a:ext>
              </a:extLst>
            </p:cNvPr>
            <p:cNvSpPr/>
            <p:nvPr/>
          </p:nvSpPr>
          <p:spPr>
            <a:xfrm>
              <a:off x="344295" y="3907423"/>
              <a:ext cx="2789504" cy="2692311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B32EB8-88D1-4214-8309-DC1C3F859226}"/>
                </a:ext>
              </a:extLst>
            </p:cNvPr>
            <p:cNvSpPr txBox="1"/>
            <p:nvPr/>
          </p:nvSpPr>
          <p:spPr>
            <a:xfrm>
              <a:off x="840242" y="4130023"/>
              <a:ext cx="1797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825" dirty="0">
                  <a:solidFill>
                    <a:prstClr val="white"/>
                  </a:solidFill>
                  <a:latin typeface="EDP Preon" panose="02000603000000020004" pitchFamily="50" charset="0"/>
                </a:rPr>
                <a:t>Applications at </a:t>
              </a:r>
              <a:r>
                <a:rPr lang="en-GB" sz="825" dirty="0" err="1">
                  <a:solidFill>
                    <a:prstClr val="white"/>
                  </a:solidFill>
                  <a:latin typeface="EDP Preon" panose="02000603000000020004" pitchFamily="50" charset="0"/>
                </a:rPr>
                <a:t>DataCenters</a:t>
              </a:r>
              <a:endParaRPr lang="en-GB" sz="825" dirty="0">
                <a:solidFill>
                  <a:prstClr val="white"/>
                </a:solidFill>
                <a:latin typeface="EDP Preon" panose="02000603000000020004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6F141-EB3F-431C-A8FF-38FD2B159500}"/>
                </a:ext>
              </a:extLst>
            </p:cNvPr>
            <p:cNvSpPr/>
            <p:nvPr/>
          </p:nvSpPr>
          <p:spPr>
            <a:xfrm>
              <a:off x="525998" y="4593940"/>
              <a:ext cx="23768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GB" sz="30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287</a:t>
              </a:r>
              <a:endParaRPr lang="en-GB" sz="2700" b="1" dirty="0">
                <a:solidFill>
                  <a:prstClr val="white"/>
                </a:solidFill>
                <a:latin typeface="EDP Preon" panose="02000603000000020004" pitchFamily="50" charset="0"/>
                <a:cs typeface="Arial" panose="020B0604020202020204" pitchFamily="34" charset="0"/>
              </a:endParaRPr>
            </a:p>
            <a:p>
              <a:pPr algn="ctr" defTabSz="685800"/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2 </a:t>
              </a:r>
              <a:r>
                <a:rPr lang="en-GB" sz="900" b="1" dirty="0" err="1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DataCenters</a:t>
              </a:r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 </a:t>
              </a:r>
            </a:p>
            <a:p>
              <a:pPr algn="ctr" defTabSz="685800"/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(PT and ES)</a:t>
              </a:r>
              <a:endParaRPr lang="en-GB" sz="2700" dirty="0">
                <a:solidFill>
                  <a:prstClr val="white"/>
                </a:solidFill>
                <a:latin typeface="EDP Preon" panose="02000603000000020004" pitchFamily="50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DBEB95-553C-4FBE-97C2-D8F61097F62A}"/>
              </a:ext>
            </a:extLst>
          </p:cNvPr>
          <p:cNvSpPr/>
          <p:nvPr/>
        </p:nvSpPr>
        <p:spPr>
          <a:xfrm>
            <a:off x="344000" y="4992540"/>
            <a:ext cx="20921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000" b="1" dirty="0">
                <a:solidFill>
                  <a:prstClr val="white"/>
                </a:solidFill>
                <a:latin typeface="EDP Preon" panose="02000603000000020004" pitchFamily="50" charset="0"/>
                <a:cs typeface="Arial" panose="020B0604020202020204" pitchFamily="34" charset="0"/>
              </a:rPr>
              <a:t>187</a:t>
            </a:r>
            <a:endParaRPr lang="en-GB" sz="2700" b="1" dirty="0">
              <a:solidFill>
                <a:prstClr val="white"/>
              </a:solidFill>
              <a:latin typeface="EDP Preon" panose="02000603000000020004" pitchFamily="50" charset="0"/>
              <a:cs typeface="Arial" panose="020B0604020202020204" pitchFamily="34" charset="0"/>
            </a:endParaRPr>
          </a:p>
          <a:p>
            <a:pPr algn="ctr" defTabSz="685800"/>
            <a:r>
              <a:rPr lang="en-GB" sz="900" b="1" dirty="0">
                <a:solidFill>
                  <a:prstClr val="white"/>
                </a:solidFill>
                <a:latin typeface="EDP Preon" panose="02000603000000020004" pitchFamily="50" charset="0"/>
              </a:rPr>
              <a:t>Brazil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CFC39-3154-4A2E-B676-E4741B8075F7}"/>
              </a:ext>
            </a:extLst>
          </p:cNvPr>
          <p:cNvGrpSpPr/>
          <p:nvPr/>
        </p:nvGrpSpPr>
        <p:grpSpPr>
          <a:xfrm>
            <a:off x="4008945" y="2600740"/>
            <a:ext cx="1731203" cy="1465451"/>
            <a:chOff x="3589622" y="4671302"/>
            <a:chExt cx="2308270" cy="195393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D793174-6E97-4F8C-9A27-94384A7F73D8}"/>
                </a:ext>
              </a:extLst>
            </p:cNvPr>
            <p:cNvSpPr/>
            <p:nvPr/>
          </p:nvSpPr>
          <p:spPr>
            <a:xfrm>
              <a:off x="3589622" y="4671302"/>
              <a:ext cx="2072869" cy="1953935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821BB0-9062-4979-B6ED-F81722D753F2}"/>
                </a:ext>
              </a:extLst>
            </p:cNvPr>
            <p:cNvSpPr/>
            <p:nvPr/>
          </p:nvSpPr>
          <p:spPr>
            <a:xfrm>
              <a:off x="3862719" y="5397354"/>
              <a:ext cx="2035173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27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64.000</a:t>
              </a:r>
              <a:endParaRPr lang="en-GB" sz="2400" dirty="0">
                <a:solidFill>
                  <a:prstClr val="white"/>
                </a:solidFill>
                <a:latin typeface="EDP Preon" panose="02000603000000020004" pitchFamily="5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60077" y="4933549"/>
              <a:ext cx="1874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825" dirty="0">
                  <a:solidFill>
                    <a:prstClr val="white"/>
                  </a:solidFill>
                  <a:latin typeface="EDP Preon" panose="02000603000000020004" pitchFamily="50" charset="0"/>
                </a:rPr>
                <a:t>Network capacity (</a:t>
              </a:r>
              <a:r>
                <a:rPr lang="en-GB" sz="825" dirty="0" err="1">
                  <a:solidFill>
                    <a:prstClr val="white"/>
                  </a:solidFill>
                  <a:latin typeface="EDP Preon" panose="02000603000000020004" pitchFamily="50" charset="0"/>
                </a:rPr>
                <a:t>Mbps</a:t>
              </a:r>
              <a:r>
                <a:rPr lang="en-GB" sz="825" dirty="0">
                  <a:solidFill>
                    <a:prstClr val="white"/>
                  </a:solidFill>
                  <a:latin typeface="EDP Preon" panose="02000603000000020004" pitchFamily="50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07976-CABB-4B2B-A38D-FB6091D7B2E9}"/>
              </a:ext>
            </a:extLst>
          </p:cNvPr>
          <p:cNvGrpSpPr/>
          <p:nvPr/>
        </p:nvGrpSpPr>
        <p:grpSpPr>
          <a:xfrm>
            <a:off x="5094116" y="3654715"/>
            <a:ext cx="2459429" cy="2271743"/>
            <a:chOff x="5468546" y="2647909"/>
            <a:chExt cx="3279239" cy="302899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603546A-AB48-47C0-9FA7-EAA28A7E0AAC}"/>
                </a:ext>
              </a:extLst>
            </p:cNvPr>
            <p:cNvSpPr/>
            <p:nvPr/>
          </p:nvSpPr>
          <p:spPr>
            <a:xfrm>
              <a:off x="5468546" y="2647909"/>
              <a:ext cx="3256353" cy="3028991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C09493-E0A8-4633-B80F-AE2D246CC7CB}"/>
                </a:ext>
              </a:extLst>
            </p:cNvPr>
            <p:cNvSpPr txBox="1"/>
            <p:nvPr/>
          </p:nvSpPr>
          <p:spPr>
            <a:xfrm>
              <a:off x="5950010" y="2765577"/>
              <a:ext cx="23089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900" dirty="0">
                  <a:solidFill>
                    <a:prstClr val="white"/>
                  </a:solidFill>
                  <a:latin typeface="EDP Preon" panose="02000603000000020004" pitchFamily="50" charset="0"/>
                </a:rPr>
                <a:t>Security incidents/events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87635" y="3251200"/>
              <a:ext cx="3260150" cy="196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DDoS avoided  </a:t>
              </a:r>
            </a:p>
            <a:p>
              <a:pPr algn="ctr" defTabSz="685800"/>
              <a:r>
                <a:rPr lang="en-GB" sz="21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441,2</a:t>
              </a:r>
              <a:r>
                <a:rPr lang="en-GB" sz="13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/month</a:t>
              </a:r>
              <a:endParaRPr lang="en-GB" sz="2100" b="1" dirty="0">
                <a:solidFill>
                  <a:prstClr val="white"/>
                </a:solidFill>
                <a:latin typeface="EDP Preon" panose="02000603000000020004" pitchFamily="50" charset="0"/>
                <a:cs typeface="Arial" panose="020B0604020202020204" pitchFamily="34" charset="0"/>
              </a:endParaRPr>
            </a:p>
            <a:p>
              <a:pPr algn="ctr" defTabSz="685800"/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Security incidents  </a:t>
              </a:r>
            </a:p>
            <a:p>
              <a:pPr algn="ctr" defTabSz="685800"/>
              <a:r>
                <a:rPr lang="en-GB" sz="21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11,1</a:t>
              </a:r>
              <a:r>
                <a:rPr lang="en-GB" sz="13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/month</a:t>
              </a:r>
            </a:p>
            <a:p>
              <a:pPr algn="ctr" defTabSz="685800"/>
              <a:r>
                <a:rPr lang="en-GB" sz="9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Blocked virus attempts  </a:t>
              </a:r>
            </a:p>
            <a:p>
              <a:pPr algn="ctr" defTabSz="685800"/>
              <a:r>
                <a:rPr lang="en-GB" sz="210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8000</a:t>
              </a:r>
              <a:r>
                <a:rPr lang="en-GB" sz="13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rPr>
                <a:t>/month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C9EF15-B355-4970-B634-5DA725978855}"/>
              </a:ext>
            </a:extLst>
          </p:cNvPr>
          <p:cNvGrpSpPr/>
          <p:nvPr/>
        </p:nvGrpSpPr>
        <p:grpSpPr>
          <a:xfrm>
            <a:off x="5621331" y="1784656"/>
            <a:ext cx="1757888" cy="1592282"/>
            <a:chOff x="8162003" y="1234935"/>
            <a:chExt cx="2343851" cy="212304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BB294BB-6E34-4DC6-B897-5A11C6D81C22}"/>
                </a:ext>
              </a:extLst>
            </p:cNvPr>
            <p:cNvSpPr/>
            <p:nvPr/>
          </p:nvSpPr>
          <p:spPr>
            <a:xfrm>
              <a:off x="8162003" y="1234935"/>
              <a:ext cx="2072869" cy="1953935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340765" y="1602399"/>
              <a:ext cx="2165089" cy="1755579"/>
              <a:chOff x="8072459" y="3144605"/>
              <a:chExt cx="3704063" cy="175557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8072459" y="3638300"/>
                <a:ext cx="3704063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GB" sz="225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341 links</a:t>
                </a:r>
              </a:p>
              <a:p>
                <a:pPr defTabSz="685800"/>
                <a:endParaRPr lang="en-GB" sz="3300" dirty="0">
                  <a:solidFill>
                    <a:srgbClr val="C00000"/>
                  </a:solidFill>
                  <a:latin typeface="EDP Preon" panose="02000603000000020004" pitchFamily="50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175772" y="3144605"/>
                <a:ext cx="2975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825" dirty="0">
                    <a:solidFill>
                      <a:prstClr val="white"/>
                    </a:solidFill>
                    <a:latin typeface="EDP Preon" panose="02000603000000020004" pitchFamily="50" charset="0"/>
                  </a:rPr>
                  <a:t>WAN – Links and accesses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43294-83B3-46F3-9D22-325D8075D619}"/>
              </a:ext>
            </a:extLst>
          </p:cNvPr>
          <p:cNvGrpSpPr/>
          <p:nvPr/>
        </p:nvGrpSpPr>
        <p:grpSpPr>
          <a:xfrm>
            <a:off x="7220097" y="2581260"/>
            <a:ext cx="1831229" cy="1766656"/>
            <a:chOff x="9653799" y="3039570"/>
            <a:chExt cx="2441638" cy="235554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D2E02F-2CF3-4488-8AF7-7539929E7BE9}"/>
                </a:ext>
              </a:extLst>
            </p:cNvPr>
            <p:cNvSpPr/>
            <p:nvPr/>
          </p:nvSpPr>
          <p:spPr>
            <a:xfrm>
              <a:off x="9653799" y="3039570"/>
              <a:ext cx="2441638" cy="2339200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6D105C6-AD7D-4C9B-8BB9-006CE8E7F893}"/>
                </a:ext>
              </a:extLst>
            </p:cNvPr>
            <p:cNvGrpSpPr/>
            <p:nvPr/>
          </p:nvGrpSpPr>
          <p:grpSpPr>
            <a:xfrm>
              <a:off x="9653800" y="3384203"/>
              <a:ext cx="2441637" cy="2010908"/>
              <a:chOff x="7405659" y="3130695"/>
              <a:chExt cx="4177184" cy="20109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13EFC23-8E76-4DA0-B9C0-3B718E6729F2}"/>
                  </a:ext>
                </a:extLst>
              </p:cNvPr>
              <p:cNvSpPr/>
              <p:nvPr/>
            </p:nvSpPr>
            <p:spPr>
              <a:xfrm>
                <a:off x="7405659" y="3602720"/>
                <a:ext cx="4177184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GB" sz="270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2.5</a:t>
                </a:r>
                <a:r>
                  <a:rPr lang="en-GB" sz="150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PetaBytes</a:t>
                </a:r>
              </a:p>
              <a:p>
                <a:pPr algn="ctr" defTabSz="685800"/>
                <a:r>
                  <a:rPr lang="en-GB" sz="90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(</a:t>
                </a:r>
                <a:r>
                  <a:rPr lang="en-GB" sz="900" b="1" dirty="0" err="1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aprox</a:t>
                </a:r>
                <a:r>
                  <a:rPr lang="en-GB" sz="90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.)</a:t>
                </a:r>
                <a:endParaRPr lang="en-GB" sz="825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endParaRPr>
              </a:p>
              <a:p>
                <a:pPr defTabSz="685800"/>
                <a:endParaRPr lang="en-GB" sz="3300" dirty="0">
                  <a:solidFill>
                    <a:srgbClr val="C00000"/>
                  </a:solidFill>
                  <a:latin typeface="EDP Preon" panose="02000603000000020004" pitchFamily="50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99FA2F1-5D53-4E0A-99DE-C1FCFDD9186B}"/>
                  </a:ext>
                </a:extLst>
              </p:cNvPr>
              <p:cNvSpPr txBox="1"/>
              <p:nvPr/>
            </p:nvSpPr>
            <p:spPr>
              <a:xfrm>
                <a:off x="8023598" y="3130695"/>
                <a:ext cx="2975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825" dirty="0" err="1">
                    <a:solidFill>
                      <a:prstClr val="white"/>
                    </a:solidFill>
                    <a:latin typeface="EDP Preon" panose="02000603000000020004" pitchFamily="50" charset="0"/>
                  </a:rPr>
                  <a:t>DataCenter</a:t>
                </a:r>
                <a:r>
                  <a:rPr lang="en-GB" sz="825" dirty="0">
                    <a:solidFill>
                      <a:prstClr val="white"/>
                    </a:solidFill>
                    <a:latin typeface="EDP Preon" panose="02000603000000020004" pitchFamily="50" charset="0"/>
                  </a:rPr>
                  <a:t> data volume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B4B40-81BA-45BD-B778-866C3C7311F7}"/>
              </a:ext>
            </a:extLst>
          </p:cNvPr>
          <p:cNvGrpSpPr/>
          <p:nvPr/>
        </p:nvGrpSpPr>
        <p:grpSpPr>
          <a:xfrm>
            <a:off x="2744794" y="4068866"/>
            <a:ext cx="1831229" cy="1929369"/>
            <a:chOff x="7979973" y="5025828"/>
            <a:chExt cx="2441638" cy="257249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D8CF7DE-F2D8-4DC1-9F0E-6B7F2FB833E8}"/>
                </a:ext>
              </a:extLst>
            </p:cNvPr>
            <p:cNvSpPr/>
            <p:nvPr/>
          </p:nvSpPr>
          <p:spPr>
            <a:xfrm>
              <a:off x="7979973" y="5025828"/>
              <a:ext cx="2441638" cy="2339200"/>
            </a:xfrm>
            <a:prstGeom prst="ellipse">
              <a:avLst/>
            </a:prstGeom>
            <a:gradFill flip="none" rotWithShape="1">
              <a:gsLst>
                <a:gs pos="0">
                  <a:srgbClr val="880606"/>
                </a:gs>
                <a:gs pos="100000">
                  <a:srgbClr val="CE0000">
                    <a:alpha val="69804"/>
                  </a:srgbClr>
                </a:gs>
              </a:gsLst>
              <a:lin ang="16200000" scaled="1"/>
              <a:tileRect/>
            </a:gradFill>
            <a:ln>
              <a:solidFill>
                <a:srgbClr val="88060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PT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1E48ED4-B67C-4ECE-BD11-19094D519D59}"/>
                </a:ext>
              </a:extLst>
            </p:cNvPr>
            <p:cNvGrpSpPr/>
            <p:nvPr/>
          </p:nvGrpSpPr>
          <p:grpSpPr>
            <a:xfrm>
              <a:off x="7979974" y="5449990"/>
              <a:ext cx="2441637" cy="2148330"/>
              <a:chOff x="7405659" y="3210224"/>
              <a:chExt cx="4177184" cy="214833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735456-7CD1-4163-8162-D6FE7D344667}"/>
                  </a:ext>
                </a:extLst>
              </p:cNvPr>
              <p:cNvSpPr/>
              <p:nvPr/>
            </p:nvSpPr>
            <p:spPr>
              <a:xfrm>
                <a:off x="7405659" y="3665784"/>
                <a:ext cx="4177184" cy="1692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GB" sz="2700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19.500+ </a:t>
                </a:r>
              </a:p>
              <a:p>
                <a:pPr algn="ctr" defTabSz="685800"/>
                <a:r>
                  <a:rPr lang="en-GB" sz="825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in 14 countries </a:t>
                </a:r>
              </a:p>
              <a:p>
                <a:pPr algn="ctr" defTabSz="685800"/>
                <a:r>
                  <a:rPr lang="en-GB" sz="825" b="1" dirty="0">
                    <a:solidFill>
                      <a:prstClr val="white"/>
                    </a:solidFill>
                    <a:latin typeface="EDP Preon" panose="02000603000000020004" pitchFamily="50" charset="0"/>
                    <a:cs typeface="Arial" panose="020B0604020202020204" pitchFamily="34" charset="0"/>
                  </a:rPr>
                  <a:t>in 4 continents</a:t>
                </a:r>
                <a:endParaRPr lang="en-GB" sz="1050" b="1" dirty="0">
                  <a:solidFill>
                    <a:prstClr val="white"/>
                  </a:solidFill>
                  <a:latin typeface="EDP Preon" panose="02000603000000020004" pitchFamily="50" charset="0"/>
                  <a:cs typeface="Arial" panose="020B0604020202020204" pitchFamily="34" charset="0"/>
                </a:endParaRPr>
              </a:p>
              <a:p>
                <a:pPr defTabSz="685800"/>
                <a:endParaRPr lang="en-GB" sz="3300" dirty="0">
                  <a:solidFill>
                    <a:srgbClr val="C00000"/>
                  </a:solidFill>
                  <a:latin typeface="EDP Preon" panose="02000603000000020004" pitchFamily="50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53C826-F7F2-4F30-8057-AA78F72881D4}"/>
                  </a:ext>
                </a:extLst>
              </p:cNvPr>
              <p:cNvSpPr txBox="1"/>
              <p:nvPr/>
            </p:nvSpPr>
            <p:spPr>
              <a:xfrm>
                <a:off x="7734940" y="3210224"/>
                <a:ext cx="3559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825" dirty="0">
                    <a:solidFill>
                      <a:prstClr val="white"/>
                    </a:solidFill>
                    <a:latin typeface="EDP Preon" panose="02000603000000020004" pitchFamily="50" charset="0"/>
                  </a:rPr>
                  <a:t>Managed Terminal Equipment</a:t>
                </a:r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2D59A01-5282-4B1F-AA73-FC5A19D4F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3"/>
                    </a14:imgEffect>
                    <a14:imgEffect>
                      <a14:saturation sat="84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83" y="987088"/>
            <a:ext cx="678000" cy="4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CYBERWISER.eu on Critical Energy Infrastrutures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93221-3CC7-B941-B7C5-0AE396C4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92750"/>
            <a:ext cx="8280400" cy="4834044"/>
          </a:xfrm>
        </p:spPr>
        <p:txBody>
          <a:bodyPr/>
          <a:lstStyle/>
          <a:p>
            <a:r>
              <a:rPr lang="en-GB" dirty="0"/>
              <a:t> Critical Energy Infrastructures</a:t>
            </a:r>
          </a:p>
          <a:p>
            <a:pPr lvl="1"/>
            <a:r>
              <a:rPr lang="en-GB" dirty="0"/>
              <a:t> vital component of modern societies</a:t>
            </a:r>
          </a:p>
          <a:p>
            <a:pPr lvl="1"/>
            <a:r>
              <a:rPr lang="en-GB" dirty="0"/>
              <a:t> integration of operational and information technologies (OT and IT)</a:t>
            </a:r>
          </a:p>
          <a:p>
            <a:pPr lvl="1"/>
            <a:r>
              <a:rPr lang="en-GB" dirty="0"/>
              <a:t> legacy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F179E-0B8B-4987-868F-D34FC91F049E}"/>
              </a:ext>
            </a:extLst>
          </p:cNvPr>
          <p:cNvSpPr txBox="1"/>
          <p:nvPr/>
        </p:nvSpPr>
        <p:spPr>
          <a:xfrm>
            <a:off x="1295400" y="3609772"/>
            <a:ext cx="5868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800" dirty="0"/>
              <a:t>Resilience against cyber-attacks is a major concern</a:t>
            </a:r>
          </a:p>
        </p:txBody>
      </p:sp>
    </p:spTree>
    <p:extLst>
      <p:ext uri="{BB962C8B-B14F-4D97-AF65-F5344CB8AC3E}">
        <p14:creationId xmlns:p14="http://schemas.microsoft.com/office/powerpoint/2010/main" val="302560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CYBERWISER.eu on Critical Energy Infrastrutures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93221-3CC7-B941-B7C5-0AE396C4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92750"/>
            <a:ext cx="8280400" cy="4834044"/>
          </a:xfrm>
        </p:spPr>
        <p:txBody>
          <a:bodyPr/>
          <a:lstStyle/>
          <a:p>
            <a:r>
              <a:rPr lang="en-GB" dirty="0"/>
              <a:t> Company’s objectives:</a:t>
            </a:r>
          </a:p>
          <a:p>
            <a:pPr lvl="1"/>
            <a:r>
              <a:rPr lang="en-GB" dirty="0"/>
              <a:t> awareness on cybersecurity;</a:t>
            </a:r>
          </a:p>
          <a:p>
            <a:pPr lvl="1"/>
            <a:r>
              <a:rPr lang="en-GB" dirty="0"/>
              <a:t> perception of the impact of cyber-attacks in a physical environment;</a:t>
            </a:r>
          </a:p>
          <a:p>
            <a:pPr lvl="1" algn="just"/>
            <a:r>
              <a:rPr lang="en-GB"/>
              <a:t> crisis </a:t>
            </a:r>
            <a:r>
              <a:rPr lang="en-GB" dirty="0"/>
              <a:t>management, from preventive to reactive measures.</a:t>
            </a:r>
          </a:p>
        </p:txBody>
      </p:sp>
    </p:spTree>
    <p:extLst>
      <p:ext uri="{BB962C8B-B14F-4D97-AF65-F5344CB8AC3E}">
        <p14:creationId xmlns:p14="http://schemas.microsoft.com/office/powerpoint/2010/main" val="3842278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yberwis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wiser2_Template" id="{934F2A1E-F2AF-794A-9B53-83141808BE31}" vid="{6284582D-D416-764B-ADE5-F7E93D06FF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Cyberwiser slide</Template>
  <TotalTime>0</TotalTime>
  <Words>537</Words>
  <Application>Microsoft Office PowerPoint</Application>
  <PresentationFormat>On-screen Show (4:3)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EDP Preon</vt:lpstr>
      <vt:lpstr>EDP Preon Thin</vt:lpstr>
      <vt:lpstr>Wingdings</vt:lpstr>
      <vt:lpstr>Cyberwiser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CYBERWISER.eu on Critical Energy Infrastrutures</vt:lpstr>
      <vt:lpstr>CYBERWISER.eu on Critical Energy Infrastrutures</vt:lpstr>
      <vt:lpstr>CYBERWISER.eu on Critical Energy Infrastrutures</vt:lpstr>
      <vt:lpstr>Thank you for your attention!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2018-12-31T10:42:14Z</dcterms:created>
  <dcterms:modified xsi:type="dcterms:W3CDTF">2019-02-14T12:10:33Z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f8580f-1005-4a37-8c38-a5a2bd628a66_Enabled">
    <vt:lpwstr>True</vt:lpwstr>
  </property>
  <property fmtid="{D5CDD505-2E9C-101B-9397-08002B2CF9AE}" pid="3" name="MSIP_Label_f7f8580f-1005-4a37-8c38-a5a2bd628a66_SiteId">
    <vt:lpwstr>bf86fbdb-f8c2-440e-923c-05a60dc2bc9b</vt:lpwstr>
  </property>
  <property fmtid="{D5CDD505-2E9C-101B-9397-08002B2CF9AE}" pid="4" name="MSIP_Label_f7f8580f-1005-4a37-8c38-a5a2bd628a66_Owner">
    <vt:lpwstr>E347076@edp.pt</vt:lpwstr>
  </property>
  <property fmtid="{D5CDD505-2E9C-101B-9397-08002B2CF9AE}" pid="5" name="MSIP_Label_f7f8580f-1005-4a37-8c38-a5a2bd628a66_SetDate">
    <vt:lpwstr>2019-02-11T16:26:36.4380093Z</vt:lpwstr>
  </property>
  <property fmtid="{D5CDD505-2E9C-101B-9397-08002B2CF9AE}" pid="6" name="MSIP_Label_f7f8580f-1005-4a37-8c38-a5a2bd628a66_Name">
    <vt:lpwstr>Public</vt:lpwstr>
  </property>
  <property fmtid="{D5CDD505-2E9C-101B-9397-08002B2CF9AE}" pid="7" name="MSIP_Label_f7f8580f-1005-4a37-8c38-a5a2bd628a66_Application">
    <vt:lpwstr>Microsoft Azure Information Protection</vt:lpwstr>
  </property>
  <property fmtid="{D5CDD505-2E9C-101B-9397-08002B2CF9AE}" pid="8" name="MSIP_Label_f7f8580f-1005-4a37-8c38-a5a2bd628a66_Extended_MSFT_Method">
    <vt:lpwstr>Automatic</vt:lpwstr>
  </property>
  <property fmtid="{D5CDD505-2E9C-101B-9397-08002B2CF9AE}" pid="9" name="MSIP_Label_9811530c-902c-4b75-8616-d6c82cd1332a_Enabled">
    <vt:lpwstr>True</vt:lpwstr>
  </property>
  <property fmtid="{D5CDD505-2E9C-101B-9397-08002B2CF9AE}" pid="10" name="MSIP_Label_9811530c-902c-4b75-8616-d6c82cd1332a_SiteId">
    <vt:lpwstr>bf86fbdb-f8c2-440e-923c-05a60dc2bc9b</vt:lpwstr>
  </property>
  <property fmtid="{D5CDD505-2E9C-101B-9397-08002B2CF9AE}" pid="11" name="MSIP_Label_9811530c-902c-4b75-8616-d6c82cd1332a_Owner">
    <vt:lpwstr>E347076@edp.pt</vt:lpwstr>
  </property>
  <property fmtid="{D5CDD505-2E9C-101B-9397-08002B2CF9AE}" pid="12" name="MSIP_Label_9811530c-902c-4b75-8616-d6c82cd1332a_SetDate">
    <vt:lpwstr>2019-02-11T16:26:36.4380093Z</vt:lpwstr>
  </property>
  <property fmtid="{D5CDD505-2E9C-101B-9397-08002B2CF9AE}" pid="13" name="MSIP_Label_9811530c-902c-4b75-8616-d6c82cd1332a_Name">
    <vt:lpwstr>No personal data</vt:lpwstr>
  </property>
  <property fmtid="{D5CDD505-2E9C-101B-9397-08002B2CF9AE}" pid="14" name="MSIP_Label_9811530c-902c-4b75-8616-d6c82cd1332a_Application">
    <vt:lpwstr>Microsoft Azure Information Protection</vt:lpwstr>
  </property>
  <property fmtid="{D5CDD505-2E9C-101B-9397-08002B2CF9AE}" pid="15" name="MSIP_Label_9811530c-902c-4b75-8616-d6c82cd1332a_Parent">
    <vt:lpwstr>f7f8580f-1005-4a37-8c38-a5a2bd628a66</vt:lpwstr>
  </property>
  <property fmtid="{D5CDD505-2E9C-101B-9397-08002B2CF9AE}" pid="16" name="MSIP_Label_9811530c-902c-4b75-8616-d6c82cd1332a_Extended_MSFT_Method">
    <vt:lpwstr>Automatic</vt:lpwstr>
  </property>
  <property fmtid="{D5CDD505-2E9C-101B-9397-08002B2CF9AE}" pid="17" name="Sensitivity">
    <vt:lpwstr>Public No personal data</vt:lpwstr>
  </property>
</Properties>
</file>