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39.jpg" ContentType="image/jpg"/>
  <Override PartName="/ppt/media/image40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6" r:id="rId4"/>
    <p:sldId id="259" r:id="rId5"/>
    <p:sldId id="260" r:id="rId6"/>
    <p:sldId id="261" r:id="rId7"/>
    <p:sldId id="262" r:id="rId8"/>
    <p:sldId id="279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2481B-4507-450A-A621-206A18BD48E7}" v="48" dt="2020-09-21T16:22:58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86370" autoAdjust="0"/>
  </p:normalViewPr>
  <p:slideViewPr>
    <p:cSldViewPr snapToGrid="0" snapToObjects="1">
      <p:cViewPr varScale="1">
        <p:scale>
          <a:sx n="64" d="100"/>
          <a:sy n="64" d="100"/>
        </p:scale>
        <p:origin x="14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894E-FD94-4040-B352-246543BDB23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CA99-FC75-3E4D-BA2D-02565F34371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965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947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EU">
            <a:extLst>
              <a:ext uri="{FF2B5EF4-FFF2-40B4-BE49-F238E27FC236}">
                <a16:creationId xmlns:a16="http://schemas.microsoft.com/office/drawing/2014/main" id="{C3951CE6-850C-CF47-BFF3-192DF641D4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6221413"/>
            <a:ext cx="59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4">
            <a:extLst>
              <a:ext uri="{FF2B5EF4-FFF2-40B4-BE49-F238E27FC236}">
                <a16:creationId xmlns:a16="http://schemas.microsoft.com/office/drawing/2014/main" id="{F57B548B-6DFA-8543-ADB1-792331C6C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24275" y="62071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Funded by the European Commission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Horizon 2020 – Grant # 786668</a:t>
            </a:r>
          </a:p>
        </p:txBody>
      </p:sp>
    </p:spTree>
    <p:extLst>
      <p:ext uri="{BB962C8B-B14F-4D97-AF65-F5344CB8AC3E}">
        <p14:creationId xmlns:p14="http://schemas.microsoft.com/office/powerpoint/2010/main" val="349263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4F696CB3-B986-C44D-9823-C7978F950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1546789"/>
            <a:ext cx="8280400" cy="4834044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GB" noProof="0" dirty="0"/>
              <a:t>Second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D9613-E085-8341-84FD-2A0FA089B3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59158" y="6581001"/>
            <a:ext cx="738484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ES" sz="1200" noProof="0" dirty="0">
                <a:solidFill>
                  <a:schemeClr val="bg1"/>
                </a:solidFill>
                <a:latin typeface="Calibri" charset="0"/>
              </a:rPr>
              <a:t>SQL Injection Webinar – 22 September 2020 – www.cyberwiser.eu - @cyberwiser                      </a:t>
            </a:r>
            <a:fld id="{42005292-A98E-D44F-A0E7-653F8EC35275}" type="slidenum">
              <a:rPr lang="en-GB" altLang="es-ES" sz="1200" noProof="0" smtClean="0">
                <a:solidFill>
                  <a:schemeClr val="bg1"/>
                </a:solidFill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 altLang="es-ES" sz="1200" noProof="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ners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8FBFE27-C873-454D-A5C6-0FBE6E0C723B}"/>
              </a:ext>
            </a:extLst>
          </p:cNvPr>
          <p:cNvCxnSpPr>
            <a:cxnSpLocks/>
          </p:cNvCxnSpPr>
          <p:nvPr userDrawn="1"/>
        </p:nvCxnSpPr>
        <p:spPr>
          <a:xfrm>
            <a:off x="-35020" y="5734228"/>
            <a:ext cx="9233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C460D97-3E81-A045-A8DB-E8E535DB6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11" y="5860225"/>
            <a:ext cx="8954076" cy="5176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22D88D-7CC1-174F-B195-877923BF57A4}"/>
              </a:ext>
            </a:extLst>
          </p:cNvPr>
          <p:cNvSpPr txBox="1">
            <a:spLocks/>
          </p:cNvSpPr>
          <p:nvPr userDrawn="1"/>
        </p:nvSpPr>
        <p:spPr>
          <a:xfrm>
            <a:off x="1285454" y="5257648"/>
            <a:ext cx="3654287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www.cyberwiser.eu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7735FC-2539-F743-8728-CFFA8E85C03D}"/>
              </a:ext>
            </a:extLst>
          </p:cNvPr>
          <p:cNvSpPr txBox="1">
            <a:spLocks/>
          </p:cNvSpPr>
          <p:nvPr userDrawn="1"/>
        </p:nvSpPr>
        <p:spPr>
          <a:xfrm>
            <a:off x="5480187" y="5257648"/>
            <a:ext cx="2958135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cyberwiser</a:t>
            </a:r>
            <a:endParaRPr lang="en-US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220F7902-A68F-4564-A6D3-BEC3B99D96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59158" y="6549887"/>
            <a:ext cx="738484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ES" sz="1200" noProof="0" dirty="0">
                <a:solidFill>
                  <a:schemeClr val="bg1"/>
                </a:solidFill>
                <a:latin typeface="Calibri" charset="0"/>
              </a:rPr>
              <a:t>SQL Injection Webinar – 22 September 2020 – www.cyberwiser.eu - @cyberwiser                      </a:t>
            </a:r>
            <a:fld id="{42005292-A98E-D44F-A0E7-653F8EC35275}" type="slidenum">
              <a:rPr lang="en-GB" altLang="es-ES" sz="1200" noProof="0" smtClean="0">
                <a:solidFill>
                  <a:schemeClr val="bg1"/>
                </a:solidFill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 altLang="es-ES" sz="1200" noProof="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6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8060"/>
            <a:ext cx="7143750" cy="128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0020"/>
            <a:ext cx="7886700" cy="462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835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9477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cyberwiser.eu/content/open-pilot-strea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18" Type="http://schemas.openxmlformats.org/officeDocument/2006/relationships/image" Target="../media/image35.png"/><Relationship Id="rId3" Type="http://schemas.openxmlformats.org/officeDocument/2006/relationships/hyperlink" Target="http://www.cyberwiser.eu/content/cyberwisereu-open-pilot-scheme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" Type="http://schemas.openxmlformats.org/officeDocument/2006/relationships/image" Target="../media/image2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D2791-A09B-C744-A4CF-57F30C18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54" y="2852738"/>
            <a:ext cx="4897438" cy="1039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ea typeface="ＭＳ Ｐゴシック" pitchFamily="34" charset="-128"/>
              </a:rPr>
              <a:t>Antonio Álvarez Romero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ea typeface="ＭＳ Ｐゴシック" pitchFamily="34" charset="-128"/>
              </a:rPr>
              <a:t>ATOS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A93E1248-57A1-894B-A0E8-7C2B5E825A9D}"/>
              </a:ext>
            </a:extLst>
          </p:cNvPr>
          <p:cNvSpPr txBox="1">
            <a:spLocks/>
          </p:cNvSpPr>
          <p:nvPr/>
        </p:nvSpPr>
        <p:spPr bwMode="auto">
          <a:xfrm>
            <a:off x="3912433" y="2836863"/>
            <a:ext cx="5053768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SQL Injection Webinar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22 September 2020 – 11:00 CEST </a:t>
            </a: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65783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33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1FA090F5-53D7-4FC7-B91E-7DED7D47C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545" y="36578"/>
            <a:ext cx="7146925" cy="118365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rgbClr val="294673"/>
                </a:solidFill>
                <a:latin typeface="Carlito"/>
              </a:rPr>
              <a:t>Step 2: Enrollment of pilot users &amp;  scheduling of the pilot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30C82E0-FE9E-4BBE-9575-25642D26837E}"/>
              </a:ext>
            </a:extLst>
          </p:cNvPr>
          <p:cNvSpPr txBox="1"/>
          <p:nvPr/>
        </p:nvSpPr>
        <p:spPr>
          <a:xfrm>
            <a:off x="510641" y="5017770"/>
            <a:ext cx="2041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Carlito"/>
                <a:cs typeface="Carlito"/>
              </a:rPr>
              <a:t>Fig.1 How to access the</a:t>
            </a:r>
            <a:r>
              <a:rPr sz="1200" i="1" spc="-50" dirty="0">
                <a:latin typeface="Carlito"/>
                <a:cs typeface="Carlito"/>
              </a:rPr>
              <a:t> </a:t>
            </a:r>
            <a:r>
              <a:rPr sz="1200" i="1" spc="-5" dirty="0">
                <a:latin typeface="Carlito"/>
                <a:cs typeface="Carlito"/>
              </a:rPr>
              <a:t>Platform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A9B2DFD-3BD4-4974-8573-B28B6AE34B5F}"/>
              </a:ext>
            </a:extLst>
          </p:cNvPr>
          <p:cNvSpPr txBox="1"/>
          <p:nvPr/>
        </p:nvSpPr>
        <p:spPr>
          <a:xfrm>
            <a:off x="4423409" y="5601411"/>
            <a:ext cx="1033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Carlito"/>
                <a:cs typeface="Carlito"/>
              </a:rPr>
              <a:t>Fig.2</a:t>
            </a:r>
            <a:r>
              <a:rPr sz="1200" i="1" spc="-55" dirty="0">
                <a:latin typeface="Carlito"/>
                <a:cs typeface="Carlito"/>
              </a:rPr>
              <a:t> </a:t>
            </a:r>
            <a:r>
              <a:rPr sz="1200" i="1" spc="-15" dirty="0">
                <a:latin typeface="Carlito"/>
                <a:cs typeface="Carlito"/>
              </a:rPr>
              <a:t>Workspace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A93D37B-9AA1-44C1-B223-9FF5E944C2D3}"/>
              </a:ext>
            </a:extLst>
          </p:cNvPr>
          <p:cNvSpPr/>
          <p:nvPr/>
        </p:nvSpPr>
        <p:spPr>
          <a:xfrm>
            <a:off x="297179" y="3211067"/>
            <a:ext cx="4849368" cy="1749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5D2E26E-9604-4D47-9549-B987877DEEB1}"/>
              </a:ext>
            </a:extLst>
          </p:cNvPr>
          <p:cNvSpPr/>
          <p:nvPr/>
        </p:nvSpPr>
        <p:spPr>
          <a:xfrm>
            <a:off x="5501640" y="1252727"/>
            <a:ext cx="3345179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2F4E417-54C2-4A55-BF77-469570F0A206}"/>
              </a:ext>
            </a:extLst>
          </p:cNvPr>
          <p:cNvSpPr txBox="1"/>
          <p:nvPr/>
        </p:nvSpPr>
        <p:spPr>
          <a:xfrm>
            <a:off x="775816" y="1538736"/>
            <a:ext cx="4370731" cy="8424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8600" marR="5080" indent="-228600" algn="just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4"/>
              </a:buBlip>
            </a:pPr>
            <a:r>
              <a:rPr lang="es-ES" sz="2400" b="1" dirty="0" err="1"/>
              <a:t>Give</a:t>
            </a:r>
            <a:r>
              <a:rPr lang="es-ES" sz="2400" b="1" dirty="0"/>
              <a:t> </a:t>
            </a:r>
            <a:r>
              <a:rPr lang="es-ES" sz="2400" b="1" dirty="0" err="1"/>
              <a:t>us</a:t>
            </a:r>
            <a:r>
              <a:rPr lang="es-ES" sz="2400" b="1" dirty="0"/>
              <a:t> </a:t>
            </a:r>
            <a:r>
              <a:rPr lang="es-ES" sz="2400" b="1" dirty="0" err="1"/>
              <a:t>the</a:t>
            </a:r>
            <a:r>
              <a:rPr lang="es-ES" sz="2400" b="1" dirty="0"/>
              <a:t> list of </a:t>
            </a:r>
            <a:r>
              <a:rPr lang="es-ES" sz="2400" b="1" dirty="0" err="1"/>
              <a:t>trainees</a:t>
            </a:r>
            <a:endParaRPr lang="es-ES" sz="2400" b="1" dirty="0"/>
          </a:p>
          <a:p>
            <a:pPr marL="228600" marR="5080" indent="-228600" algn="just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4"/>
              </a:buBlip>
            </a:pPr>
            <a:r>
              <a:rPr lang="es-ES" sz="2400" b="1" dirty="0" err="1"/>
              <a:t>We</a:t>
            </a:r>
            <a:r>
              <a:rPr lang="es-ES" sz="2400" b="1" dirty="0"/>
              <a:t> </a:t>
            </a:r>
            <a:r>
              <a:rPr lang="es-ES" sz="2400" b="1" dirty="0" err="1"/>
              <a:t>will</a:t>
            </a:r>
            <a:r>
              <a:rPr lang="es-ES" sz="2400" b="1" dirty="0"/>
              <a:t> prepare </a:t>
            </a:r>
            <a:r>
              <a:rPr lang="es-ES" sz="2400" b="1" dirty="0" err="1"/>
              <a:t>your</a:t>
            </a:r>
            <a:r>
              <a:rPr lang="es-ES" sz="2400" b="1" dirty="0"/>
              <a:t> </a:t>
            </a:r>
            <a:r>
              <a:rPr lang="es-ES" sz="2400" b="1" dirty="0" err="1"/>
              <a:t>pilot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30779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1FA090F5-53D7-4FC7-B91E-7DED7D47C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545" y="313576"/>
            <a:ext cx="7146925" cy="6296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rgbClr val="294673"/>
                </a:solidFill>
                <a:latin typeface="Carlito"/>
              </a:rPr>
              <a:t>Step </a:t>
            </a:r>
            <a:r>
              <a:rPr lang="es-ES" b="1" spc="-15" dirty="0">
                <a:solidFill>
                  <a:srgbClr val="294673"/>
                </a:solidFill>
                <a:latin typeface="Carlito"/>
              </a:rPr>
              <a:t>3: </a:t>
            </a:r>
            <a:r>
              <a:rPr lang="es-ES" b="1" spc="-15" dirty="0" err="1">
                <a:solidFill>
                  <a:srgbClr val="294673"/>
                </a:solidFill>
                <a:latin typeface="Carlito"/>
              </a:rPr>
              <a:t>Pilot</a:t>
            </a:r>
            <a:endParaRPr b="1" spc="-15" dirty="0">
              <a:solidFill>
                <a:srgbClr val="294673"/>
              </a:solidFill>
              <a:latin typeface="Carlito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22A74D9-F9B7-4806-B603-E02EAB5AB461}"/>
              </a:ext>
            </a:extLst>
          </p:cNvPr>
          <p:cNvSpPr txBox="1"/>
          <p:nvPr/>
        </p:nvSpPr>
        <p:spPr>
          <a:xfrm>
            <a:off x="775817" y="1514297"/>
            <a:ext cx="7260590" cy="230563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01930" marR="1852295" indent="100330">
              <a:lnSpc>
                <a:spcPts val="2690"/>
              </a:lnSpc>
              <a:spcBef>
                <a:spcPts val="745"/>
              </a:spcBef>
              <a:buSzPct val="100000"/>
              <a:buBlip>
                <a:blip r:embed="rId2"/>
              </a:buBlip>
            </a:pPr>
            <a:r>
              <a:rPr sz="2800" spc="-70" dirty="0">
                <a:latin typeface="Carlito"/>
              </a:rPr>
              <a:t>After the registration, we will define the overall  schedule for the training courses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 dirty="0">
              <a:latin typeface="Carlito"/>
              <a:cs typeface="Carlito"/>
            </a:endParaRPr>
          </a:p>
          <a:p>
            <a:pPr marL="201930" marR="5080" indent="19685">
              <a:lnSpc>
                <a:spcPts val="2690"/>
              </a:lnSpc>
              <a:spcBef>
                <a:spcPts val="994"/>
              </a:spcBef>
              <a:buSzPct val="100000"/>
              <a:buBlip>
                <a:blip r:embed="rId2"/>
              </a:buBlip>
            </a:pPr>
            <a:r>
              <a:rPr sz="2800" spc="-75" dirty="0">
                <a:latin typeface="Carlito"/>
              </a:rPr>
              <a:t>(Learning Path = Online + webinars + classrooms +  cyber range tests + assessment test)</a:t>
            </a:r>
          </a:p>
        </p:txBody>
      </p:sp>
      <p:pic>
        <p:nvPicPr>
          <p:cNvPr id="14" name="Immagine 7">
            <a:extLst>
              <a:ext uri="{FF2B5EF4-FFF2-40B4-BE49-F238E27FC236}">
                <a16:creationId xmlns:a16="http://schemas.microsoft.com/office/drawing/2014/main" id="{F45FF96B-A3F2-47AB-A601-A2D1FC379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42" y="3912433"/>
            <a:ext cx="6049925" cy="267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1FA090F5-53D7-4FC7-B91E-7DED7D47C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545" y="313576"/>
            <a:ext cx="7146925" cy="6296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rgbClr val="294673"/>
                </a:solidFill>
                <a:latin typeface="Carlito"/>
              </a:rPr>
              <a:t>Step </a:t>
            </a:r>
            <a:r>
              <a:rPr lang="es-ES" b="1" spc="-15" dirty="0">
                <a:solidFill>
                  <a:srgbClr val="294673"/>
                </a:solidFill>
                <a:latin typeface="Carlito"/>
              </a:rPr>
              <a:t>4: After </a:t>
            </a:r>
            <a:r>
              <a:rPr lang="es-ES" b="1" spc="-15" dirty="0" err="1">
                <a:solidFill>
                  <a:srgbClr val="294673"/>
                </a:solidFill>
                <a:latin typeface="Carlito"/>
              </a:rPr>
              <a:t>the</a:t>
            </a:r>
            <a:r>
              <a:rPr lang="es-ES" b="1" spc="-15" dirty="0">
                <a:solidFill>
                  <a:srgbClr val="294673"/>
                </a:solidFill>
                <a:latin typeface="Carlito"/>
              </a:rPr>
              <a:t> </a:t>
            </a:r>
            <a:r>
              <a:rPr lang="es-ES" b="1" spc="-15" dirty="0" err="1">
                <a:solidFill>
                  <a:srgbClr val="294673"/>
                </a:solidFill>
                <a:latin typeface="Carlito"/>
              </a:rPr>
              <a:t>courses</a:t>
            </a:r>
            <a:r>
              <a:rPr lang="es-ES" b="1" spc="-15" dirty="0">
                <a:solidFill>
                  <a:srgbClr val="294673"/>
                </a:solidFill>
                <a:latin typeface="Carlito"/>
              </a:rPr>
              <a:t> </a:t>
            </a:r>
            <a:r>
              <a:rPr lang="es-ES" b="1" spc="-15" dirty="0" err="1">
                <a:solidFill>
                  <a:srgbClr val="294673"/>
                </a:solidFill>
                <a:latin typeface="Carlito"/>
              </a:rPr>
              <a:t>completion</a:t>
            </a:r>
            <a:endParaRPr b="1" spc="-15" dirty="0">
              <a:solidFill>
                <a:srgbClr val="294673"/>
              </a:solidFill>
              <a:latin typeface="Carlito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EA0DCBB-5C53-4F52-9446-63C9E00D9BD7}"/>
              </a:ext>
            </a:extLst>
          </p:cNvPr>
          <p:cNvSpPr txBox="1">
            <a:spLocks/>
          </p:cNvSpPr>
          <p:nvPr/>
        </p:nvSpPr>
        <p:spPr>
          <a:xfrm>
            <a:off x="420651" y="1241676"/>
            <a:ext cx="8302698" cy="429874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930" marR="1852295" indent="100330">
              <a:lnSpc>
                <a:spcPts val="2690"/>
              </a:lnSpc>
              <a:spcBef>
                <a:spcPts val="745"/>
              </a:spcBef>
            </a:pPr>
            <a:r>
              <a:rPr lang="en-US" spc="-70"/>
              <a:t>You </a:t>
            </a:r>
            <a:r>
              <a:rPr lang="en-US" spc="-5"/>
              <a:t>will </a:t>
            </a:r>
            <a:r>
              <a:rPr lang="en-US" spc="-25"/>
              <a:t>have </a:t>
            </a:r>
            <a:r>
              <a:rPr lang="en-US" spc="-10"/>
              <a:t>acquired highly-demanded  cybersecurity</a:t>
            </a:r>
            <a:r>
              <a:rPr lang="en-US" spc="20"/>
              <a:t> </a:t>
            </a:r>
            <a:r>
              <a:rPr lang="en-US" spc="-10"/>
              <a:t>skills</a:t>
            </a:r>
          </a:p>
          <a:p>
            <a:pPr marL="201930" marR="5080" indent="19685">
              <a:lnSpc>
                <a:spcPts val="2690"/>
              </a:lnSpc>
              <a:spcBef>
                <a:spcPts val="994"/>
              </a:spcBef>
            </a:pPr>
            <a:r>
              <a:rPr lang="en-US" spc="-75"/>
              <a:t>You </a:t>
            </a:r>
            <a:r>
              <a:rPr lang="en-US" spc="-5"/>
              <a:t>will be </a:t>
            </a:r>
            <a:r>
              <a:rPr lang="en-US" spc="-10"/>
              <a:t>ready </a:t>
            </a:r>
            <a:r>
              <a:rPr lang="en-US" spc="-20"/>
              <a:t>to </a:t>
            </a:r>
            <a:r>
              <a:rPr lang="en-US" spc="-15"/>
              <a:t>promptly </a:t>
            </a:r>
            <a:r>
              <a:rPr lang="en-US" spc="-5"/>
              <a:t>and </a:t>
            </a:r>
            <a:r>
              <a:rPr lang="en-US" spc="-10"/>
              <a:t>adequately react </a:t>
            </a:r>
            <a:r>
              <a:rPr lang="en-US" spc="-20"/>
              <a:t>to  </a:t>
            </a:r>
            <a:r>
              <a:rPr lang="en-US" spc="-5"/>
              <a:t>cyber </a:t>
            </a:r>
            <a:r>
              <a:rPr lang="en-US" spc="-10"/>
              <a:t>incidents, </a:t>
            </a:r>
            <a:r>
              <a:rPr lang="en-US" spc="-5"/>
              <a:t>if </a:t>
            </a:r>
            <a:r>
              <a:rPr lang="en-US" spc="-25"/>
              <a:t>you </a:t>
            </a:r>
            <a:r>
              <a:rPr lang="en-US" spc="-20"/>
              <a:t>are targeted </a:t>
            </a:r>
            <a:r>
              <a:rPr lang="en-US" spc="-15"/>
              <a:t>by </a:t>
            </a:r>
            <a:r>
              <a:rPr lang="en-US" spc="-5"/>
              <a:t>cyber</a:t>
            </a:r>
            <a:r>
              <a:rPr lang="en-US" spc="160"/>
              <a:t> </a:t>
            </a:r>
            <a:r>
              <a:rPr lang="en-US" spc="-5"/>
              <a:t>crime</a:t>
            </a:r>
          </a:p>
          <a:p>
            <a:pPr marL="201930" marR="52705" indent="19685">
              <a:lnSpc>
                <a:spcPts val="2690"/>
              </a:lnSpc>
              <a:spcBef>
                <a:spcPts val="1005"/>
              </a:spcBef>
            </a:pPr>
            <a:r>
              <a:rPr lang="en-US" spc="-5"/>
              <a:t>But </a:t>
            </a:r>
            <a:r>
              <a:rPr lang="en-US" spc="-10"/>
              <a:t>don´t </a:t>
            </a:r>
            <a:r>
              <a:rPr lang="en-US" spc="-25"/>
              <a:t>forget </a:t>
            </a:r>
            <a:r>
              <a:rPr lang="en-US" spc="-10"/>
              <a:t>that </a:t>
            </a:r>
            <a:r>
              <a:rPr lang="en-US" spc="-5"/>
              <a:t>cyber </a:t>
            </a:r>
            <a:r>
              <a:rPr lang="en-US" spc="-10"/>
              <a:t>resilience </a:t>
            </a:r>
            <a:r>
              <a:rPr lang="en-US" spc="-5"/>
              <a:t>is a </a:t>
            </a:r>
            <a:r>
              <a:rPr lang="en-US" spc="-35"/>
              <a:t>journey, </a:t>
            </a:r>
            <a:r>
              <a:rPr lang="en-US" spc="-10"/>
              <a:t>not  </a:t>
            </a:r>
            <a:r>
              <a:rPr lang="en-US" spc="-5"/>
              <a:t>a </a:t>
            </a:r>
            <a:r>
              <a:rPr lang="en-US" spc="-10"/>
              <a:t>destination</a:t>
            </a:r>
          </a:p>
          <a:p>
            <a:pPr marL="658495" marR="485775">
              <a:lnSpc>
                <a:spcPct val="80100"/>
              </a:lnSpc>
              <a:spcBef>
                <a:spcPts val="525"/>
              </a:spcBef>
            </a:pPr>
            <a:r>
              <a:rPr lang="en-US" sz="2400" spc="-65"/>
              <a:t>You </a:t>
            </a:r>
            <a:r>
              <a:rPr lang="en-US" sz="2400"/>
              <a:t>will </a:t>
            </a:r>
            <a:r>
              <a:rPr lang="en-US" sz="2400" spc="-20"/>
              <a:t>always have </a:t>
            </a:r>
            <a:r>
              <a:rPr lang="en-US" sz="2400" spc="-15"/>
              <a:t>to </a:t>
            </a:r>
            <a:r>
              <a:rPr lang="en-US" sz="2400" spc="-20"/>
              <a:t>keep </a:t>
            </a:r>
            <a:r>
              <a:rPr lang="en-US" sz="2400"/>
              <a:t>learning and </a:t>
            </a:r>
            <a:r>
              <a:rPr lang="en-US" sz="2400" spc="-10"/>
              <a:t>evolving your  </a:t>
            </a:r>
            <a:r>
              <a:rPr lang="en-US" sz="2400" spc="-5"/>
              <a:t>cybersecurity </a:t>
            </a:r>
            <a:r>
              <a:rPr lang="en-US" sz="2400"/>
              <a:t>abilities. </a:t>
            </a:r>
            <a:r>
              <a:rPr lang="en-US" sz="2400" spc="-5"/>
              <a:t>Cyber </a:t>
            </a:r>
            <a:r>
              <a:rPr lang="en-US" sz="2400"/>
              <a:t>criminals </a:t>
            </a:r>
            <a:r>
              <a:rPr lang="en-US" sz="2400" spc="-20"/>
              <a:t>keep forever  </a:t>
            </a:r>
            <a:r>
              <a:rPr lang="en-US" sz="2400"/>
              <a:t>challenging </a:t>
            </a:r>
            <a:r>
              <a:rPr lang="en-US" sz="2400" spc="-5"/>
              <a:t>us </a:t>
            </a:r>
            <a:r>
              <a:rPr lang="en-US" sz="2400"/>
              <a:t>with </a:t>
            </a:r>
            <a:r>
              <a:rPr lang="en-US" sz="2400" spc="-5"/>
              <a:t>new </a:t>
            </a:r>
            <a:r>
              <a:rPr lang="en-US" sz="2400"/>
              <a:t>types </a:t>
            </a:r>
            <a:r>
              <a:rPr lang="en-US" sz="2400" spc="-5"/>
              <a:t>of</a:t>
            </a:r>
            <a:r>
              <a:rPr lang="en-US" sz="2400" spc="-75"/>
              <a:t> </a:t>
            </a:r>
            <a:r>
              <a:rPr lang="en-US" sz="2400" spc="-15"/>
              <a:t>attacks</a:t>
            </a:r>
            <a:endParaRPr lang="en-US" sz="2400"/>
          </a:p>
          <a:p>
            <a:pPr marL="201930" marR="142875" indent="100330">
              <a:lnSpc>
                <a:spcPts val="2690"/>
              </a:lnSpc>
              <a:spcBef>
                <a:spcPts val="1725"/>
              </a:spcBef>
            </a:pPr>
            <a:r>
              <a:rPr lang="en-US" spc="-10"/>
              <a:t>Advanced </a:t>
            </a:r>
            <a:r>
              <a:rPr lang="en-US" spc="-20"/>
              <a:t>users </a:t>
            </a:r>
            <a:r>
              <a:rPr lang="en-US" spc="-5"/>
              <a:t>will </a:t>
            </a:r>
            <a:r>
              <a:rPr lang="en-US" spc="-10"/>
              <a:t>be inserted </a:t>
            </a:r>
            <a:r>
              <a:rPr lang="en-US" spc="-5"/>
              <a:t>in the </a:t>
            </a:r>
            <a:r>
              <a:rPr lang="en-US" b="1" spc="-15">
                <a:latin typeface="Carlito"/>
                <a:cs typeface="Carlito"/>
              </a:rPr>
              <a:t>Cy</a:t>
            </a:r>
            <a:r>
              <a:rPr lang="en-US" spc="-15"/>
              <a:t>bersecurity  </a:t>
            </a:r>
            <a:r>
              <a:rPr lang="en-US" b="1" spc="-20">
                <a:latin typeface="Carlito"/>
                <a:cs typeface="Carlito"/>
              </a:rPr>
              <a:t>P</a:t>
            </a:r>
            <a:r>
              <a:rPr lang="en-US" spc="-20"/>
              <a:t>rofessional </a:t>
            </a:r>
            <a:r>
              <a:rPr lang="en-US" b="1" spc="-10">
                <a:latin typeface="Carlito"/>
                <a:cs typeface="Carlito"/>
              </a:rPr>
              <a:t>R</a:t>
            </a:r>
            <a:r>
              <a:rPr lang="en-US" spc="-10"/>
              <a:t>egister(CyPR)</a:t>
            </a:r>
            <a:endParaRPr lang="en-US" spc="-15" dirty="0"/>
          </a:p>
        </p:txBody>
      </p:sp>
    </p:spTree>
    <p:extLst>
      <p:ext uri="{BB962C8B-B14F-4D97-AF65-F5344CB8AC3E}">
        <p14:creationId xmlns:p14="http://schemas.microsoft.com/office/powerpoint/2010/main" val="25309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93221-3CC7-B941-B7C5-0AE396C4D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284" y="4146698"/>
            <a:ext cx="8782493" cy="2234134"/>
          </a:xfrm>
        </p:spPr>
        <p:txBody>
          <a:bodyPr/>
          <a:lstStyle/>
          <a:p>
            <a:r>
              <a:rPr lang="en-GB" sz="1500" dirty="0"/>
              <a:t>11:00 - 11:10 ; Welcome and introduction to the Open Pilot Process – Antonio Álvarez Romero (ATOS)</a:t>
            </a:r>
          </a:p>
          <a:p>
            <a:r>
              <a:rPr lang="en-GB" sz="1500" dirty="0"/>
              <a:t>11:10 - 11:15 ; Introduction to the CYBERWISER.eu Platform – Artem Korytnyi (ATOS)</a:t>
            </a:r>
          </a:p>
          <a:p>
            <a:r>
              <a:rPr lang="en-US" sz="1500" dirty="0"/>
              <a:t>11:15 - 11:20 ; Introduction to SQL Injection – Anze Zitnik (XLAB)</a:t>
            </a:r>
          </a:p>
          <a:p>
            <a:r>
              <a:rPr lang="en-GB" sz="1500" dirty="0"/>
              <a:t>11:20 - 11:45 ; SQL Injection hands-on cyber range exercise – Anze Zitnik (XLAB), Guillermo Yuste (ATOS)</a:t>
            </a:r>
          </a:p>
          <a:p>
            <a:r>
              <a:rPr lang="en-GB" sz="1500" dirty="0"/>
              <a:t>11:45 - 11:55 ; Q&amp;A</a:t>
            </a:r>
          </a:p>
          <a:p>
            <a:r>
              <a:rPr lang="en-US" sz="1500" dirty="0"/>
              <a:t>11:55 - 12:00 ; Closing remark and open pilot reminder -Niccolò Zazzeri (Trust-IT Services) – Antonio Álvarez Romero (ATOS)</a:t>
            </a:r>
          </a:p>
          <a:p>
            <a:endParaRPr lang="en-US" sz="1500" dirty="0"/>
          </a:p>
          <a:p>
            <a:pPr marL="0" indent="0">
              <a:buNone/>
            </a:pPr>
            <a:endParaRPr lang="en-GB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558FE5-93EC-40CE-89F2-69271CB2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86" y="959370"/>
            <a:ext cx="5683428" cy="318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81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CYBERWISER.eu, in a nutshell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8245" y="1214285"/>
            <a:ext cx="8280400" cy="4834044"/>
          </a:xfrm>
        </p:spPr>
        <p:txBody>
          <a:bodyPr/>
          <a:lstStyle/>
          <a:p>
            <a:pPr marL="444500" indent="-436563"/>
            <a:r>
              <a:rPr lang="en-GB" dirty="0"/>
              <a:t>An </a:t>
            </a:r>
            <a:r>
              <a:rPr lang="en-GB" b="1" dirty="0"/>
              <a:t>H2020 Innovation Action </a:t>
            </a:r>
            <a:r>
              <a:rPr lang="en-GB" dirty="0"/>
              <a:t>aiming to become the EU’s reference, authoritative, independent            </a:t>
            </a:r>
            <a:r>
              <a:rPr lang="en-GB" b="1" i="1" dirty="0"/>
              <a:t>cyber range platform for professional training</a:t>
            </a:r>
            <a:r>
              <a:rPr lang="en-GB" dirty="0"/>
              <a:t>. </a:t>
            </a:r>
          </a:p>
          <a:p>
            <a:pPr marL="444500" indent="-436563"/>
            <a:r>
              <a:rPr lang="en-GB" dirty="0"/>
              <a:t>From September 2018 through February 2021.</a:t>
            </a:r>
          </a:p>
          <a:p>
            <a:pPr marL="444500" indent="-436563"/>
            <a:r>
              <a:rPr lang="en-GB" dirty="0"/>
              <a:t>Featuring an </a:t>
            </a:r>
            <a:r>
              <a:rPr lang="en-GB" b="1" dirty="0"/>
              <a:t>open pilot stream</a:t>
            </a:r>
            <a:r>
              <a:rPr lang="en-GB" dirty="0"/>
              <a:t>, for you to get to use the CYBERWISER.eu platform (for free!) – pre-book your own pilot at </a:t>
            </a:r>
            <a:r>
              <a:rPr lang="en-GB" dirty="0">
                <a:hlinkClick r:id="rId2"/>
              </a:rPr>
              <a:t>https://cyberwiser.eu/content/open-pilot-stream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6" descr="https://www.cyberwiser.eu/sites/default/files/styles/client_logo/public/clients/RHEA_Logo_20180920.png?itok=6yc55L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89" y="5545872"/>
            <a:ext cx="1847711" cy="9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cyberwiser.eu/sites/default/files/styles/client_logo/public/clients/edp.png?itok=yEzQpm2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47" y="5312393"/>
            <a:ext cx="3269002" cy="16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cyberwiser.eu/sites/default/files/styles/client_logo/public/clients/trust-itservices.png?itok=cezZkXJ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99" y="4808930"/>
            <a:ext cx="2032684" cy="10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cyberwiser.eu/sites/default/files/styles/client_logo/public/clients/atos.png?itok=9g-I8Bz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0" y="4812005"/>
            <a:ext cx="1797934" cy="8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cyberwiser.eu/sites/default/files/styles/client_logo/public/clients/xlab_0.png?itok=LTE-679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17" y="4828821"/>
            <a:ext cx="1764301" cy="8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cyberwiser.eu/sites/default/files/styles/740x415/public/Ferrovie_Stato_Logo_Pilot.png?itok=XtVBWzQ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67" y="5662631"/>
            <a:ext cx="1673931" cy="93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cyberwiser.eu/sites/default/files/styles/740x415/public/UNIPI_Logo_Pilot.jpg?itok=YUjgQDC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11403" y="5587577"/>
            <a:ext cx="2320394" cy="116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sintef logo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331983" y="4741232"/>
            <a:ext cx="2244280" cy="11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aon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44" y="5779089"/>
            <a:ext cx="1284645" cy="5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Who </a:t>
            </a:r>
            <a:r>
              <a:rPr lang="it-IT" dirty="0" err="1"/>
              <a:t>is</a:t>
            </a:r>
            <a:r>
              <a:rPr lang="it-IT" dirty="0"/>
              <a:t> online?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B54AB6-93A1-4953-BBB4-2C109CA7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757362"/>
            <a:ext cx="6504838" cy="42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Who </a:t>
            </a:r>
            <a:r>
              <a:rPr lang="it-IT" dirty="0" err="1"/>
              <a:t>is</a:t>
            </a:r>
            <a:r>
              <a:rPr lang="it-IT" dirty="0"/>
              <a:t> online?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2AB94E-9F69-4E70-A9E1-66D68BB22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72" y="2157412"/>
            <a:ext cx="6899898" cy="34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Who </a:t>
            </a:r>
            <a:r>
              <a:rPr lang="it-IT" dirty="0" err="1"/>
              <a:t>is</a:t>
            </a:r>
            <a:r>
              <a:rPr lang="it-IT" dirty="0"/>
              <a:t> online?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7AD3F1-612B-4417-A8C3-17D55E2C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17" y="2052637"/>
            <a:ext cx="6883869" cy="37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5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Who </a:t>
            </a:r>
            <a:r>
              <a:rPr lang="it-IT" dirty="0" err="1"/>
              <a:t>is</a:t>
            </a:r>
            <a:r>
              <a:rPr lang="it-IT" dirty="0"/>
              <a:t> online?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60DDF9-AE3A-4713-9F79-E42D967A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90" y="1995487"/>
            <a:ext cx="6795549" cy="38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1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674C3C-A2A6-4FB0-BFCD-90BDE662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CYBERWISER.eu Open </a:t>
            </a:r>
            <a:r>
              <a:rPr lang="en-GB" dirty="0"/>
              <a:t>Pilot Scheme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FD757200-30FE-4383-A87F-93240DB69A6F}"/>
              </a:ext>
            </a:extLst>
          </p:cNvPr>
          <p:cNvSpPr txBox="1">
            <a:spLocks/>
          </p:cNvSpPr>
          <p:nvPr/>
        </p:nvSpPr>
        <p:spPr>
          <a:xfrm>
            <a:off x="96870" y="1989555"/>
            <a:ext cx="3717038" cy="33160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100" dirty="0">
                <a:solidFill>
                  <a:schemeClr val="tx2"/>
                </a:solidFill>
              </a:rPr>
              <a:t> </a:t>
            </a:r>
            <a:r>
              <a:rPr lang="en-GB" sz="2100" dirty="0"/>
              <a:t>Helping to increase cybersecurity skill levels for technical and non-technical staff </a:t>
            </a:r>
          </a:p>
          <a:p>
            <a:pPr algn="just"/>
            <a:r>
              <a:rPr lang="it-IT" sz="2100" dirty="0"/>
              <a:t> </a:t>
            </a:r>
            <a:r>
              <a:rPr lang="en-GB" sz="2100" dirty="0"/>
              <a:t>Customisable</a:t>
            </a:r>
          </a:p>
          <a:p>
            <a:pPr algn="just"/>
            <a:r>
              <a:rPr lang="en-GB" sz="2100" dirty="0"/>
              <a:t> Open to any European organisation at no cost apart from investment in time and resources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0AD89B-0FBD-448A-A81B-BA58B3749DE1}"/>
              </a:ext>
            </a:extLst>
          </p:cNvPr>
          <p:cNvSpPr txBox="1"/>
          <p:nvPr/>
        </p:nvSpPr>
        <p:spPr>
          <a:xfrm>
            <a:off x="520995" y="5930382"/>
            <a:ext cx="8537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www.cyberwiser.eu/content/cyberwisereu-open-pilot-scheme</a:t>
            </a:r>
            <a:r>
              <a:rPr lang="en-GB" sz="2400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82171C-E078-47C5-B34B-5C21D621F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120" y="3003069"/>
            <a:ext cx="1267693" cy="706739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AF07160-BCEC-4FB4-B184-830E84C33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549" y="3743324"/>
            <a:ext cx="1622137" cy="9043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AB3425-4623-4E39-ADB9-2D53BEAF9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035" y="3709808"/>
            <a:ext cx="1696270" cy="9456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A51954C-E54D-4517-9F97-E988719A43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035" y="4843958"/>
            <a:ext cx="1998327" cy="1114067"/>
          </a:xfrm>
          <a:prstGeom prst="rect">
            <a:avLst/>
          </a:prstGeom>
        </p:spPr>
      </p:pic>
      <p:pic>
        <p:nvPicPr>
          <p:cNvPr id="21" name="Imagen 2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7C2627C-6B3C-44B1-81BB-4354B5A655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1" y="4751699"/>
            <a:ext cx="2190200" cy="1221036"/>
          </a:xfrm>
          <a:prstGeom prst="rect">
            <a:avLst/>
          </a:prstGeom>
        </p:spPr>
      </p:pic>
      <p:pic>
        <p:nvPicPr>
          <p:cNvPr id="23" name="Imagen 22" descr="Imagen que contiene dibujo, plato&#10;&#10;Descripción generada automáticamente">
            <a:extLst>
              <a:ext uri="{FF2B5EF4-FFF2-40B4-BE49-F238E27FC236}">
                <a16:creationId xmlns:a16="http://schemas.microsoft.com/office/drawing/2014/main" id="{FDA9537D-BBE6-41F4-AB59-2CE859EDF5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8496" y="5314879"/>
            <a:ext cx="1291301" cy="719900"/>
          </a:xfrm>
          <a:prstGeom prst="rect">
            <a:avLst/>
          </a:prstGeom>
        </p:spPr>
      </p:pic>
      <p:pic>
        <p:nvPicPr>
          <p:cNvPr id="25" name="Imagen 24" descr="Imagen que contiene tabla&#10;&#10;Descripción generada automáticamente">
            <a:extLst>
              <a:ext uri="{FF2B5EF4-FFF2-40B4-BE49-F238E27FC236}">
                <a16:creationId xmlns:a16="http://schemas.microsoft.com/office/drawing/2014/main" id="{C1CF167D-B157-4B91-9B51-840365687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6734" y="1929565"/>
            <a:ext cx="1696270" cy="94567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B642CE3-8589-4B68-A7B4-D5B6CBA882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6668" y="4508968"/>
            <a:ext cx="1313129" cy="732069"/>
          </a:xfrm>
          <a:prstGeom prst="rect">
            <a:avLst/>
          </a:prstGeom>
        </p:spPr>
      </p:pic>
      <p:pic>
        <p:nvPicPr>
          <p:cNvPr id="29" name="Imagen 2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E4FB19A-B40A-44B6-876A-B78C162F66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1999" y="4980739"/>
            <a:ext cx="1330496" cy="741751"/>
          </a:xfrm>
          <a:prstGeom prst="rect">
            <a:avLst/>
          </a:prstGeom>
        </p:spPr>
      </p:pic>
      <p:pic>
        <p:nvPicPr>
          <p:cNvPr id="31" name="Imagen 3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A002276-4848-4527-8D6D-F2CBF5CAEE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1252" y="3642130"/>
            <a:ext cx="2009775" cy="628650"/>
          </a:xfrm>
          <a:prstGeom prst="rect">
            <a:avLst/>
          </a:prstGeom>
        </p:spPr>
      </p:pic>
      <p:pic>
        <p:nvPicPr>
          <p:cNvPr id="33" name="Imagen 32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7A97CDC0-96DA-46C3-9123-6395477DFB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7266" y="2966814"/>
            <a:ext cx="1392843" cy="776510"/>
          </a:xfrm>
          <a:prstGeom prst="rect">
            <a:avLst/>
          </a:prstGeom>
        </p:spPr>
      </p:pic>
      <p:pic>
        <p:nvPicPr>
          <p:cNvPr id="35" name="Imagen 34" descr="Imagen que contiene firmar, alimentos, dibujo&#10;&#10;Descripción generada automáticamente">
            <a:extLst>
              <a:ext uri="{FF2B5EF4-FFF2-40B4-BE49-F238E27FC236}">
                <a16:creationId xmlns:a16="http://schemas.microsoft.com/office/drawing/2014/main" id="{94AD9712-D6C0-4183-9184-1464DC5AB1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4497" y="2004097"/>
            <a:ext cx="1322542" cy="737317"/>
          </a:xfrm>
          <a:prstGeom prst="rect">
            <a:avLst/>
          </a:prstGeom>
        </p:spPr>
      </p:pic>
      <p:pic>
        <p:nvPicPr>
          <p:cNvPr id="37" name="Imagen 36" descr="Imagen que contiene pájaro, flor, ave&#10;&#10;Descripción generada automáticamente">
            <a:extLst>
              <a:ext uri="{FF2B5EF4-FFF2-40B4-BE49-F238E27FC236}">
                <a16:creationId xmlns:a16="http://schemas.microsoft.com/office/drawing/2014/main" id="{4D9F3613-674B-4F05-9BF4-88162F885B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0165" y="2875235"/>
            <a:ext cx="1476183" cy="822972"/>
          </a:xfrm>
          <a:prstGeom prst="rect">
            <a:avLst/>
          </a:prstGeom>
        </p:spPr>
      </p:pic>
      <p:pic>
        <p:nvPicPr>
          <p:cNvPr id="41" name="Imagen 4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FE8E686-C4EC-490B-BFD4-7386E13A6A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25693" y="2125911"/>
            <a:ext cx="1476183" cy="822972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0157543-FE7D-40B8-997E-B303F567E4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2995" y="1127149"/>
            <a:ext cx="1791502" cy="998762"/>
          </a:xfrm>
          <a:prstGeom prst="rect">
            <a:avLst/>
          </a:prstGeom>
        </p:spPr>
      </p:pic>
      <p:pic>
        <p:nvPicPr>
          <p:cNvPr id="45" name="Imagen 44" descr="Imagen que contiene tabla&#10;&#10;Descripción generada automáticamente">
            <a:extLst>
              <a:ext uri="{FF2B5EF4-FFF2-40B4-BE49-F238E27FC236}">
                <a16:creationId xmlns:a16="http://schemas.microsoft.com/office/drawing/2014/main" id="{75A32751-192D-4418-889B-A01F59413A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84310" y="1127149"/>
            <a:ext cx="1385911" cy="772645"/>
          </a:xfrm>
          <a:prstGeom prst="rect">
            <a:avLst/>
          </a:prstGeom>
        </p:spPr>
      </p:pic>
      <p:pic>
        <p:nvPicPr>
          <p:cNvPr id="49" name="Imagen 4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B3AFDD4-D1BA-4AD7-BA7C-921C7C4997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2400" y="1178198"/>
            <a:ext cx="1229477" cy="6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CF936FF-1954-4075-AC33-65B7B1897217}"/>
              </a:ext>
            </a:extLst>
          </p:cNvPr>
          <p:cNvSpPr txBox="1">
            <a:spLocks/>
          </p:cNvSpPr>
          <p:nvPr/>
        </p:nvSpPr>
        <p:spPr>
          <a:xfrm>
            <a:off x="1450594" y="174084"/>
            <a:ext cx="492315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b="1" spc="-15" dirty="0">
                <a:solidFill>
                  <a:srgbClr val="294673"/>
                </a:solidFill>
                <a:latin typeface="Carlito"/>
              </a:rPr>
              <a:t>Step 1: </a:t>
            </a:r>
            <a:r>
              <a:rPr lang="es-ES" b="1" spc="-15" dirty="0" err="1">
                <a:solidFill>
                  <a:srgbClr val="294673"/>
                </a:solidFill>
                <a:latin typeface="Carlito"/>
              </a:rPr>
              <a:t>user</a:t>
            </a:r>
            <a:r>
              <a:rPr lang="es-ES" b="1" spc="-15" dirty="0">
                <a:solidFill>
                  <a:srgbClr val="294673"/>
                </a:solidFill>
                <a:latin typeface="Carlito"/>
              </a:rPr>
              <a:t> </a:t>
            </a:r>
            <a:r>
              <a:rPr lang="es-ES" b="1" spc="-15" dirty="0" err="1">
                <a:solidFill>
                  <a:srgbClr val="294673"/>
                </a:solidFill>
                <a:latin typeface="Carlito"/>
              </a:rPr>
              <a:t>requirements</a:t>
            </a:r>
            <a:endParaRPr lang="es-ES" b="1" spc="-15" dirty="0">
              <a:solidFill>
                <a:srgbClr val="294673"/>
              </a:solidFill>
              <a:latin typeface="Carli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3628DE4-0BA4-4D60-9137-D99E5D531F9B}"/>
              </a:ext>
            </a:extLst>
          </p:cNvPr>
          <p:cNvSpPr txBox="1"/>
          <p:nvPr/>
        </p:nvSpPr>
        <p:spPr>
          <a:xfrm>
            <a:off x="112777" y="1538736"/>
            <a:ext cx="2585820" cy="121276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8600" marR="5080" indent="-228600" algn="just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sz="2100" dirty="0"/>
              <a:t>What  information we  need from you:  the specs for  your pilot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FBF197B-1B24-4428-8ECF-6E95FE803B1B}"/>
              </a:ext>
            </a:extLst>
          </p:cNvPr>
          <p:cNvSpPr/>
          <p:nvPr/>
        </p:nvSpPr>
        <p:spPr>
          <a:xfrm>
            <a:off x="2729483" y="873001"/>
            <a:ext cx="6301740" cy="5576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727919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is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wiser2_Template" id="{934F2A1E-F2AF-794A-9B53-83141808BE31}" vid="{6284582D-D416-764B-ADE5-F7E93D06FF8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Cyberwiser slide</Template>
  <TotalTime>0</TotalTime>
  <Words>421</Words>
  <Application>Microsoft Office PowerPoint</Application>
  <PresentationFormat>Presentación en pantalla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Carlito</vt:lpstr>
      <vt:lpstr>Cyberwiser slide</vt:lpstr>
      <vt:lpstr>Presentación de PowerPoint</vt:lpstr>
      <vt:lpstr>Agenda</vt:lpstr>
      <vt:lpstr>CYBERWISER.eu, in a nutshell</vt:lpstr>
      <vt:lpstr>Who is online?</vt:lpstr>
      <vt:lpstr>Who is online?</vt:lpstr>
      <vt:lpstr>Who is online?</vt:lpstr>
      <vt:lpstr>Who is online?</vt:lpstr>
      <vt:lpstr>CYBERWISER.eu Open Pilot Scheme</vt:lpstr>
      <vt:lpstr>Presentación de PowerPoint</vt:lpstr>
      <vt:lpstr>Step 2: Enrollment of pilot users &amp;  scheduling of the pilot</vt:lpstr>
      <vt:lpstr>Step 3: Pilot</vt:lpstr>
      <vt:lpstr>Step 4: After the courses completion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2018-12-31T10:42:14Z</dcterms:created>
  <dcterms:modified xsi:type="dcterms:W3CDTF">2020-09-21T16:23:39Z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antonio.alvarez@atos.net</vt:lpwstr>
  </property>
  <property fmtid="{D5CDD505-2E9C-101B-9397-08002B2CF9AE}" pid="5" name="MSIP_Label_112e00b9-34e2-4b26-a577-af1fd0f9f7ee_SetDate">
    <vt:lpwstr>2020-09-21T16:23:39.0520536Z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5188cd5e-9880-4325-a8e9-94cbfc0715f2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antonio.alvarez@atos.net</vt:lpwstr>
  </property>
  <property fmtid="{D5CDD505-2E9C-101B-9397-08002B2CF9AE}" pid="13" name="MSIP_Label_e463cba9-5f6c-478d-9329-7b2295e4e8ed_SetDate">
    <vt:lpwstr>2020-09-21T16:23:39.0520536Z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5188cd5e-9880-4325-a8e9-94cbfc0715f2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