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67" r:id="rId4"/>
    <p:sldId id="265" r:id="rId5"/>
    <p:sldId id="266" r:id="rId6"/>
    <p:sldId id="263" r:id="rId7"/>
    <p:sldId id="264" r:id="rId8"/>
    <p:sldId id="260" r:id="rId9"/>
    <p:sldId id="262" r:id="rId10"/>
    <p:sldId id="261" r:id="rId11"/>
    <p:sldId id="25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4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56"/>
    <p:restoredTop sz="86401"/>
  </p:normalViewPr>
  <p:slideViewPr>
    <p:cSldViewPr snapToGrid="0" snapToObjects="1">
      <p:cViewPr varScale="1">
        <p:scale>
          <a:sx n="121" d="100"/>
          <a:sy n="121" d="100"/>
        </p:scale>
        <p:origin x="9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B894E-FD94-4040-B352-246543BDB239}" type="datetimeFigureOut">
              <a:rPr lang="it-IT" smtClean="0"/>
              <a:t>21/09/2020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CCA99-FC75-3E4D-BA2D-02565F34371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23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965"/>
            <a:ext cx="77724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2947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 descr="EU">
            <a:extLst>
              <a:ext uri="{FF2B5EF4-FFF2-40B4-BE49-F238E27FC236}">
                <a16:creationId xmlns:a16="http://schemas.microsoft.com/office/drawing/2014/main" id="{C3951CE6-850C-CF47-BFF3-192DF641D4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6221413"/>
            <a:ext cx="5905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4">
            <a:extLst>
              <a:ext uri="{FF2B5EF4-FFF2-40B4-BE49-F238E27FC236}">
                <a16:creationId xmlns:a16="http://schemas.microsoft.com/office/drawing/2014/main" id="{F57B548B-6DFA-8543-ADB1-792331C6C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24275" y="6207125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200" dirty="0">
                <a:solidFill>
                  <a:prstClr val="black"/>
                </a:solidFill>
                <a:latin typeface="Calibri" charset="0"/>
              </a:rPr>
              <a:t>Co-funded by the European Commission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x-none" sz="1200" dirty="0">
                <a:solidFill>
                  <a:prstClr val="black"/>
                </a:solidFill>
                <a:latin typeface="Calibri" charset="0"/>
              </a:rPr>
              <a:t>Horizon 2020 – Grant # 786668</a:t>
            </a:r>
          </a:p>
        </p:txBody>
      </p:sp>
    </p:spTree>
    <p:extLst>
      <p:ext uri="{BB962C8B-B14F-4D97-AF65-F5344CB8AC3E}">
        <p14:creationId xmlns:p14="http://schemas.microsoft.com/office/powerpoint/2010/main" val="349263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egnaposto testo 5">
            <a:extLst>
              <a:ext uri="{FF2B5EF4-FFF2-40B4-BE49-F238E27FC236}">
                <a16:creationId xmlns:a16="http://schemas.microsoft.com/office/drawing/2014/main" id="{4F696CB3-B986-C44D-9823-C7978F9502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8313" y="1546789"/>
            <a:ext cx="8280400" cy="4834044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GB" noProof="0" dirty="0"/>
              <a:t>Second</a:t>
            </a:r>
            <a:r>
              <a:rPr lang="en-US" dirty="0"/>
              <a:t>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D9613-E085-8341-84FD-2A0FA089B3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89517" y="6536007"/>
            <a:ext cx="4037991" cy="2762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931DFA2-34CB-4D23-8F67-D53408D9DFC3}" type="datetime4">
              <a:rPr lang="en-GB" altLang="es-ES" sz="1200" noProof="0" smtClean="0">
                <a:solidFill>
                  <a:schemeClr val="bg1"/>
                </a:solidFill>
                <a:latin typeface="Calibri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21 September 2020</a:t>
            </a:fld>
            <a:r>
              <a:rPr lang="en-GB" altLang="es-ES" sz="1200" noProof="0" dirty="0">
                <a:solidFill>
                  <a:schemeClr val="bg1"/>
                </a:solidFill>
                <a:latin typeface="Calibri" charset="0"/>
              </a:rPr>
              <a:t> – www.cyberwiser.eu - @</a:t>
            </a:r>
            <a:r>
              <a:rPr lang="en-GB" altLang="es-ES" sz="1200" noProof="0" dirty="0" err="1">
                <a:solidFill>
                  <a:schemeClr val="bg1"/>
                </a:solidFill>
                <a:latin typeface="Calibri" charset="0"/>
              </a:rPr>
              <a:t>cyberwiser</a:t>
            </a:r>
            <a:endParaRPr lang="en-GB" altLang="es-ES" sz="1200" noProof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EA66EE-EA7E-479E-B514-409C1C7BA6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620" y="6567173"/>
            <a:ext cx="955388" cy="2247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D871E9-2432-4B50-9E15-BFF0310E86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15350" y="6541458"/>
            <a:ext cx="377026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1D16195A-CDE7-412E-9E98-574ABBC0184D}" type="slidenum">
              <a:rPr lang="en-GB" altLang="es-ES" sz="1200" noProof="0" smtClean="0">
                <a:solidFill>
                  <a:schemeClr val="bg1"/>
                </a:solidFill>
                <a:latin typeface="Calibri" charset="0"/>
              </a:rPr>
              <a:t>‹#›</a:t>
            </a:fld>
            <a:endParaRPr lang="en-GB" altLang="es-ES" sz="1200" noProof="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11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artners 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Connettore 1 19">
            <a:extLst>
              <a:ext uri="{FF2B5EF4-FFF2-40B4-BE49-F238E27FC236}">
                <a16:creationId xmlns:a16="http://schemas.microsoft.com/office/drawing/2014/main" id="{58FBFE27-C873-454D-A5C6-0FBE6E0C723B}"/>
              </a:ext>
            </a:extLst>
          </p:cNvPr>
          <p:cNvCxnSpPr>
            <a:cxnSpLocks/>
          </p:cNvCxnSpPr>
          <p:nvPr userDrawn="1"/>
        </p:nvCxnSpPr>
        <p:spPr>
          <a:xfrm>
            <a:off x="-35020" y="5734228"/>
            <a:ext cx="92339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2C460D97-3E81-A045-A8DB-E8E535DB6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11" y="5860225"/>
            <a:ext cx="8954076" cy="5176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22D88D-7CC1-174F-B195-877923BF57A4}"/>
              </a:ext>
            </a:extLst>
          </p:cNvPr>
          <p:cNvSpPr txBox="1">
            <a:spLocks/>
          </p:cNvSpPr>
          <p:nvPr userDrawn="1"/>
        </p:nvSpPr>
        <p:spPr>
          <a:xfrm>
            <a:off x="1285454" y="5257648"/>
            <a:ext cx="3654287" cy="47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947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www.cyberwiser.eu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7735FC-2539-F743-8728-CFFA8E85C03D}"/>
              </a:ext>
            </a:extLst>
          </p:cNvPr>
          <p:cNvSpPr txBox="1">
            <a:spLocks/>
          </p:cNvSpPr>
          <p:nvPr userDrawn="1"/>
        </p:nvSpPr>
        <p:spPr>
          <a:xfrm>
            <a:off x="5480187" y="5257648"/>
            <a:ext cx="2958135" cy="473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29477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@</a:t>
            </a:r>
            <a:r>
              <a:rPr lang="en-US" dirty="0" err="1"/>
              <a:t>cyberwiser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8060"/>
            <a:ext cx="7143750" cy="1282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Fare clic per modificare lo stile del titolo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0020"/>
            <a:ext cx="7886700" cy="46269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Fare clic per modificare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9287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EF633AF-00CA-A046-BDC2-4C92410E8B09}" type="datetime1">
              <a:rPr lang="it-IT" smtClean="0"/>
              <a:t>21/09/2020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9287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ED6EEED-2D12-6C4D-BF25-AE1C8BC7AE12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835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29477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6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AFD2791-A09B-C744-A4CF-57F30C18E8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954" y="2852738"/>
            <a:ext cx="4897438" cy="1039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prstClr val="black"/>
                </a:solidFill>
                <a:ea typeface="ＭＳ Ｐゴシック" pitchFamily="34" charset="-128"/>
              </a:rPr>
              <a:t>A</a:t>
            </a:r>
            <a:r>
              <a:rPr lang="sl-SI" sz="2800" dirty="0">
                <a:solidFill>
                  <a:prstClr val="black"/>
                </a:solidFill>
                <a:ea typeface="ＭＳ Ｐゴシック" pitchFamily="34" charset="-128"/>
              </a:rPr>
              <a:t>n</a:t>
            </a:r>
            <a:r>
              <a:rPr lang="en-GB" sz="2800" dirty="0" err="1">
                <a:solidFill>
                  <a:prstClr val="black"/>
                </a:solidFill>
                <a:ea typeface="ＭＳ Ｐゴシック" pitchFamily="34" charset="-128"/>
              </a:rPr>
              <a:t>že</a:t>
            </a:r>
            <a:r>
              <a:rPr lang="en-GB" sz="28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  <a:r>
              <a:rPr lang="en-GB" sz="2800" dirty="0" err="1">
                <a:solidFill>
                  <a:prstClr val="black"/>
                </a:solidFill>
                <a:ea typeface="ＭＳ Ｐゴシック" pitchFamily="34" charset="-128"/>
              </a:rPr>
              <a:t>Žitnik</a:t>
            </a:r>
            <a:endParaRPr lang="en-GB" sz="2800" dirty="0">
              <a:solidFill>
                <a:prstClr val="black"/>
              </a:solidFill>
              <a:ea typeface="ＭＳ Ｐゴシック" pitchFamily="34" charset="-128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800" b="1" dirty="0">
                <a:solidFill>
                  <a:prstClr val="black"/>
                </a:solidFill>
                <a:ea typeface="ＭＳ Ｐゴシック" pitchFamily="34" charset="-128"/>
              </a:rPr>
              <a:t>XLAB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id="{A93E1248-57A1-894B-A0E8-7C2B5E825A9D}"/>
              </a:ext>
            </a:extLst>
          </p:cNvPr>
          <p:cNvSpPr txBox="1">
            <a:spLocks/>
          </p:cNvSpPr>
          <p:nvPr/>
        </p:nvSpPr>
        <p:spPr bwMode="auto">
          <a:xfrm>
            <a:off x="4500563" y="2836863"/>
            <a:ext cx="4465637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SQL Injection</a:t>
            </a:r>
          </a:p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x-none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ＭＳ Ｐゴシック" charset="-128"/>
              </a:rPr>
              <a:t>22 September 2020</a:t>
            </a:r>
            <a:endParaRPr kumimoji="0" lang="en-GB" altLang="x-none" sz="2800" b="0" i="0" u="none" strike="noStrike" kern="0" cap="none" spc="0" normalizeH="0" baseline="0" noProof="0" dirty="0">
              <a:ln>
                <a:noFill/>
              </a:ln>
              <a:solidFill>
                <a:srgbClr val="065783"/>
              </a:solidFill>
              <a:effectLst/>
              <a:uLnTx/>
              <a:uFillTx/>
              <a:latin typeface="Calibri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33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Demo</a:t>
            </a:r>
            <a:endParaRPr lang="en-US" dirty="0"/>
          </a:p>
        </p:txBody>
      </p:sp>
      <p:pic>
        <p:nvPicPr>
          <p:cNvPr id="6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5E1A294-5624-4825-9D00-902554AB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59" y="947159"/>
            <a:ext cx="5379603" cy="54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4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E5CA1-AB68-AD44-B29E-2CDE8F90E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Thank you for your attention! </a:t>
            </a:r>
            <a:r>
              <a:rPr lang="en-GB" sz="3200" i="1" dirty="0"/>
              <a:t>Questions?</a:t>
            </a:r>
            <a:endParaRPr lang="it-IT" sz="3200" dirty="0"/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45AF409D-2684-524D-A3E2-7F36BFDDEE49}"/>
              </a:ext>
            </a:extLst>
          </p:cNvPr>
          <p:cNvSpPr txBox="1">
            <a:spLocks/>
          </p:cNvSpPr>
          <p:nvPr/>
        </p:nvSpPr>
        <p:spPr>
          <a:xfrm>
            <a:off x="503344" y="1826236"/>
            <a:ext cx="8135937" cy="27368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x-none" b="1" i="1" dirty="0">
                <a:ea typeface="ＭＳ Ｐゴシック" charset="-128"/>
              </a:rPr>
              <a:t>Main contact:</a:t>
            </a:r>
          </a:p>
          <a:p>
            <a:pPr marL="0" indent="0">
              <a:buNone/>
            </a:pPr>
            <a:r>
              <a:rPr lang="en-GB" altLang="x-none" i="1" dirty="0" err="1">
                <a:ea typeface="ＭＳ Ｐゴシック" charset="-128"/>
              </a:rPr>
              <a:t>Anže</a:t>
            </a:r>
            <a:r>
              <a:rPr lang="en-GB" altLang="x-none" i="1" dirty="0">
                <a:ea typeface="ＭＳ Ｐゴシック" charset="-128"/>
              </a:rPr>
              <a:t> </a:t>
            </a:r>
            <a:r>
              <a:rPr lang="en-GB" altLang="x-none" i="1" dirty="0" err="1">
                <a:ea typeface="ＭＳ Ｐゴシック" charset="-128"/>
              </a:rPr>
              <a:t>Žitnik</a:t>
            </a:r>
            <a:endParaRPr lang="en-GB" altLang="x-none" i="1" dirty="0">
              <a:ea typeface="ＭＳ Ｐゴシック" charset="-128"/>
            </a:endParaRPr>
          </a:p>
          <a:p>
            <a:pPr marL="0" indent="0">
              <a:buNone/>
            </a:pPr>
            <a:r>
              <a:rPr lang="en-GB" altLang="x-none" b="1" i="1" dirty="0">
                <a:ea typeface="ＭＳ Ｐゴシック" charset="-128"/>
              </a:rPr>
              <a:t>XLAB</a:t>
            </a:r>
          </a:p>
          <a:p>
            <a:pPr marL="0" indent="0">
              <a:buNone/>
            </a:pPr>
            <a:r>
              <a:rPr lang="en-GB" altLang="x-none" i="1" dirty="0">
                <a:ea typeface="ＭＳ Ｐゴシック" charset="-128"/>
              </a:rPr>
              <a:t>anze.zitnik@xlab.si</a:t>
            </a:r>
          </a:p>
        </p:txBody>
      </p:sp>
    </p:spTree>
    <p:extLst>
      <p:ext uri="{BB962C8B-B14F-4D97-AF65-F5344CB8AC3E}">
        <p14:creationId xmlns:p14="http://schemas.microsoft.com/office/powerpoint/2010/main" val="3085938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SQL injection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93221-3CC7-B941-B7C5-0AE396C4D9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Attack type targeting database-backed applications</a:t>
            </a:r>
          </a:p>
          <a:p>
            <a:r>
              <a:rPr lang="en-GB" dirty="0"/>
              <a:t>SQL statements inserted as input and run by the application</a:t>
            </a:r>
          </a:p>
          <a:p>
            <a:pPr lvl="1"/>
            <a:r>
              <a:rPr lang="en-GB" dirty="0"/>
              <a:t>Parameters, form input, URL, cookies...</a:t>
            </a:r>
          </a:p>
          <a:p>
            <a:r>
              <a:rPr lang="en-GB" dirty="0"/>
              <a:t>Most common web application attack</a:t>
            </a:r>
          </a:p>
          <a:p>
            <a:pPr lvl="1"/>
            <a:r>
              <a:rPr lang="en-GB" dirty="0"/>
              <a:t>First mentioned in 1998</a:t>
            </a:r>
          </a:p>
          <a:p>
            <a:pPr lvl="1"/>
            <a:r>
              <a:rPr lang="en-GB" i="1" dirty="0"/>
              <a:t>Injection</a:t>
            </a:r>
            <a:r>
              <a:rPr lang="en-GB" dirty="0"/>
              <a:t> #1 on OWASP Top 10 since 2010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1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A457-E4BE-4465-94BD-C08975687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injection: latest attacks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42F1D6-45F6-404F-BCE1-0FCAB998F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SI"/>
          </a:p>
        </p:txBody>
      </p:sp>
      <p:pic>
        <p:nvPicPr>
          <p:cNvPr id="15" name="Picture 1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BBF3372-560A-4C22-8678-3C8220DBC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0" y="1118569"/>
            <a:ext cx="9144000" cy="61343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BA8FD7-B9D6-4540-999A-4EC34CFD9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00" y="1268569"/>
            <a:ext cx="9144000" cy="6134352"/>
          </a:xfrm>
          <a:prstGeom prst="rect">
            <a:avLst/>
          </a:prstGeom>
        </p:spPr>
      </p:pic>
      <p:pic>
        <p:nvPicPr>
          <p:cNvPr id="19" name="Picture 1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1D2BC59-C3B1-4AA4-B716-B60BB6CF9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1418569"/>
            <a:ext cx="9144000" cy="6134352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D5F58500-94B2-4BB3-814C-83F3CF2AF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00" y="1568569"/>
            <a:ext cx="9144000" cy="6134352"/>
          </a:xfrm>
          <a:prstGeom prst="rect">
            <a:avLst/>
          </a:prstGeom>
        </p:spPr>
      </p:pic>
      <p:pic>
        <p:nvPicPr>
          <p:cNvPr id="23" name="Picture 2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1822AE7-5356-453B-B59B-93779ACA9B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000" y="1718569"/>
            <a:ext cx="9144000" cy="61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06EE0-B50C-4A1E-AC28-6D795E857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injection: example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B517B-E6BB-49AB-BD5E-BFFA3A927C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Example code: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 URL: </a:t>
            </a:r>
            <a:r>
              <a:rPr lang="en-US" sz="1800" i="1" dirty="0"/>
              <a:t>http://example.com/app/</a:t>
            </a:r>
            <a:r>
              <a:rPr lang="en-US" sz="1800" i="1" dirty="0" err="1"/>
              <a:t>accountView?id</a:t>
            </a:r>
            <a:r>
              <a:rPr lang="en-US" sz="1800" i="1" dirty="0"/>
              <a:t>=’ or ‘1’=’1</a:t>
            </a:r>
            <a:endParaRPr lang="en-US" sz="2000" i="1" dirty="0"/>
          </a:p>
          <a:p>
            <a:r>
              <a:rPr lang="en-US" dirty="0"/>
              <a:t>Resulting query: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Modify, delete data, call arbitrary code (DB and system!)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15F84-2F3E-4018-81CC-CC83FD158524}"/>
              </a:ext>
            </a:extLst>
          </p:cNvPr>
          <p:cNvSpPr txBox="1"/>
          <p:nvPr/>
        </p:nvSpPr>
        <p:spPr>
          <a:xfrm>
            <a:off x="543910" y="2136228"/>
            <a:ext cx="8131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String query = “SELECT * FROM accounts WHERE </a:t>
            </a:r>
            <a:r>
              <a:rPr lang="en-US" sz="1800" dirty="0" err="1"/>
              <a:t>custID</a:t>
            </a:r>
            <a:r>
              <a:rPr lang="en-US" sz="1800" dirty="0"/>
              <a:t> = </a:t>
            </a:r>
            <a:r>
              <a:rPr lang="en-US" sz="1800" i="1" dirty="0"/>
              <a:t>’”</a:t>
            </a:r>
            <a:r>
              <a:rPr lang="en-US" sz="1800" dirty="0"/>
              <a:t> + </a:t>
            </a:r>
            <a:r>
              <a:rPr lang="en-US" sz="1800" dirty="0" err="1"/>
              <a:t>request.getParameter</a:t>
            </a:r>
            <a:r>
              <a:rPr lang="en-US" sz="1800" dirty="0"/>
              <a:t>(“id”) + “</a:t>
            </a:r>
            <a:r>
              <a:rPr lang="en-US" sz="1800" i="1" dirty="0"/>
              <a:t>’</a:t>
            </a:r>
            <a:r>
              <a:rPr lang="en-US" sz="1800" dirty="0"/>
              <a:t>”;</a:t>
            </a:r>
            <a:endParaRPr lang="en-SI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D2D07A-4BC7-4C65-B60B-F37FF8A6EEA5}"/>
              </a:ext>
            </a:extLst>
          </p:cNvPr>
          <p:cNvSpPr txBox="1"/>
          <p:nvPr/>
        </p:nvSpPr>
        <p:spPr>
          <a:xfrm>
            <a:off x="543910" y="4092017"/>
            <a:ext cx="515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SELECT * FROM accounts WHERE </a:t>
            </a:r>
            <a:r>
              <a:rPr lang="en-US" sz="1800" dirty="0" err="1"/>
              <a:t>custID</a:t>
            </a:r>
            <a:r>
              <a:rPr lang="en-US" sz="1800" dirty="0"/>
              <a:t> = </a:t>
            </a:r>
            <a:r>
              <a:rPr lang="en-US" sz="1800" i="1" dirty="0"/>
              <a:t>’’ or ‘1’=‘1’</a:t>
            </a:r>
            <a:endParaRPr lang="en-SI" sz="1800" dirty="0"/>
          </a:p>
        </p:txBody>
      </p:sp>
    </p:spTree>
    <p:extLst>
      <p:ext uri="{BB962C8B-B14F-4D97-AF65-F5344CB8AC3E}">
        <p14:creationId xmlns:p14="http://schemas.microsoft.com/office/powerpoint/2010/main" val="275666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44DE-037B-4CED-A949-9C5089A34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injection: prevention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09524-CE2C-44AC-BCC6-64A4F045CD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Sanitize, verify inputs (server side)</a:t>
            </a:r>
          </a:p>
          <a:p>
            <a:r>
              <a:rPr lang="en-US" dirty="0"/>
              <a:t>Escape special characters</a:t>
            </a:r>
          </a:p>
          <a:p>
            <a:r>
              <a:rPr lang="en-US" dirty="0"/>
              <a:t>Use ORM frameworks</a:t>
            </a:r>
          </a:p>
          <a:p>
            <a:r>
              <a:rPr lang="en-US" dirty="0"/>
              <a:t>Limit access as much as possible (permissions for DB user)</a:t>
            </a:r>
          </a:p>
          <a:p>
            <a:r>
              <a:rPr lang="en-US" dirty="0"/>
              <a:t>Include security testing in development/release</a:t>
            </a:r>
          </a:p>
          <a:p>
            <a:endParaRPr lang="en-US" dirty="0"/>
          </a:p>
          <a:p>
            <a:r>
              <a:rPr lang="en-US" dirty="0"/>
              <a:t>Regularly update CMS (WordPress, Drupal, Joomla)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278781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B8B85-02D6-4BAA-A234-CC0669136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 Light"/>
              </a:rPr>
              <a:t>Demo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0F9B0-A8CF-48B2-AA9C-60D4FA1515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>
                <a:cs typeface="Calibri"/>
              </a:rPr>
              <a:t>SQL injection</a:t>
            </a:r>
          </a:p>
          <a:p>
            <a:r>
              <a:rPr lang="en-GB" dirty="0">
                <a:cs typeface="Calibri"/>
              </a:rPr>
              <a:t>Red team and blue team</a:t>
            </a:r>
          </a:p>
          <a:p>
            <a:r>
              <a:rPr lang="en-GB" dirty="0">
                <a:cs typeface="Calibri"/>
              </a:rPr>
              <a:t>CYBERWISER.eu tools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Red team:</a:t>
            </a:r>
          </a:p>
          <a:p>
            <a:pPr lvl="1"/>
            <a:r>
              <a:rPr lang="en-GB" dirty="0">
                <a:cs typeface="Calibri"/>
              </a:rPr>
              <a:t>Can use prepared vuln. </a:t>
            </a:r>
            <a:br>
              <a:rPr lang="en-US" dirty="0"/>
            </a:br>
            <a:r>
              <a:rPr lang="en-GB" dirty="0">
                <a:cs typeface="Calibri"/>
              </a:rPr>
              <a:t>detection script</a:t>
            </a:r>
          </a:p>
          <a:p>
            <a:pPr lvl="1"/>
            <a:r>
              <a:rPr lang="en-GB" dirty="0">
                <a:cs typeface="Calibri"/>
              </a:rPr>
              <a:t>Goal: Exploit </a:t>
            </a:r>
            <a:r>
              <a:rPr lang="en-GB" dirty="0" err="1">
                <a:cs typeface="Calibri"/>
              </a:rPr>
              <a:t>SQLi</a:t>
            </a:r>
            <a:r>
              <a:rPr lang="en-GB" dirty="0">
                <a:cs typeface="Calibri"/>
              </a:rPr>
              <a:t> to </a:t>
            </a:r>
            <a:br>
              <a:rPr lang="en-GB" dirty="0">
                <a:cs typeface="Calibri"/>
              </a:rPr>
            </a:br>
            <a:r>
              <a:rPr lang="en-GB" dirty="0">
                <a:cs typeface="Calibri"/>
              </a:rPr>
              <a:t>find secret flag</a:t>
            </a:r>
          </a:p>
          <a:p>
            <a:r>
              <a:rPr lang="en-GB" dirty="0">
                <a:cs typeface="Calibri"/>
              </a:rPr>
              <a:t>Blue team:</a:t>
            </a:r>
          </a:p>
          <a:p>
            <a:pPr lvl="1"/>
            <a:r>
              <a:rPr lang="en-GB" dirty="0">
                <a:cs typeface="Calibri"/>
              </a:rPr>
              <a:t>Can use tools for attack detection, risk assessment</a:t>
            </a:r>
          </a:p>
          <a:p>
            <a:pPr lvl="1"/>
            <a:r>
              <a:rPr lang="en-GB" dirty="0">
                <a:cs typeface="Calibri"/>
              </a:rPr>
              <a:t>Goal: Choose correct mitigation among the offered ones</a:t>
            </a:r>
          </a:p>
        </p:txBody>
      </p:sp>
      <p:pic>
        <p:nvPicPr>
          <p:cNvPr id="4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F23B920-CF39-4AC8-9403-2FEB103CB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622"/>
            <a:ext cx="4572000" cy="465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14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Demo</a:t>
            </a:r>
            <a:endParaRPr lang="en-US" dirty="0"/>
          </a:p>
        </p:txBody>
      </p:sp>
      <p:pic>
        <p:nvPicPr>
          <p:cNvPr id="6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5E1A294-5624-4825-9D00-902554AB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5651" y="947159"/>
            <a:ext cx="5384619" cy="54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8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Demo</a:t>
            </a:r>
            <a:endParaRPr lang="en-US" dirty="0"/>
          </a:p>
        </p:txBody>
      </p:sp>
      <p:pic>
        <p:nvPicPr>
          <p:cNvPr id="6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5E1A294-5624-4825-9D00-902554AB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59" y="947159"/>
            <a:ext cx="5379603" cy="54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7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AD47C-F265-1149-8B28-411A3DC0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Demo</a:t>
            </a:r>
            <a:endParaRPr lang="en-US" dirty="0"/>
          </a:p>
        </p:txBody>
      </p:sp>
      <p:pic>
        <p:nvPicPr>
          <p:cNvPr id="6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35E1A294-5624-4825-9D00-902554ABF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59" y="947159"/>
            <a:ext cx="5379603" cy="54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322613"/>
      </p:ext>
    </p:extLst>
  </p:cSld>
  <p:clrMapOvr>
    <a:masterClrMapping/>
  </p:clrMapOvr>
</p:sld>
</file>

<file path=ppt/theme/theme1.xml><?xml version="1.0" encoding="utf-8"?>
<a:theme xmlns:a="http://schemas.openxmlformats.org/drawingml/2006/main" name="Cyberwis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berwiser2_Template" id="{934F2A1E-F2AF-794A-9B53-83141808BE31}" vid="{6284582D-D416-764B-ADE5-F7E93D06FF8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Cyberwiser slide</Template>
  <TotalTime>347</TotalTime>
  <Words>262</Words>
  <Application>Microsoft Office PowerPoint</Application>
  <PresentationFormat>On-screen Show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Cyberwiser slide</vt:lpstr>
      <vt:lpstr>PowerPoint Presentation</vt:lpstr>
      <vt:lpstr>SQL injection</vt:lpstr>
      <vt:lpstr>SQL injection: latest attacks</vt:lpstr>
      <vt:lpstr>SQL injection: example</vt:lpstr>
      <vt:lpstr>SQL injection: prevention</vt:lpstr>
      <vt:lpstr>Demo</vt:lpstr>
      <vt:lpstr>Demo</vt:lpstr>
      <vt:lpstr>Demo</vt:lpstr>
      <vt:lpstr>Demo</vt:lpstr>
      <vt:lpstr>Demo</vt:lpstr>
      <vt:lpstr>Thank you for your attention!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Lombardi</dc:creator>
  <cp:lastModifiedBy>Anže Žitnik</cp:lastModifiedBy>
  <cp:revision>24</cp:revision>
  <dcterms:created xsi:type="dcterms:W3CDTF">2018-08-30T10:22:25Z</dcterms:created>
  <dcterms:modified xsi:type="dcterms:W3CDTF">2020-09-21T18:55:46Z</dcterms:modified>
</cp:coreProperties>
</file>