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6" r:id="rId4"/>
  </p:sldMasterIdLst>
  <p:notesMasterIdLst>
    <p:notesMasterId r:id="rId16"/>
  </p:notesMasterIdLst>
  <p:handoutMasterIdLst>
    <p:handoutMasterId r:id="rId17"/>
  </p:handoutMasterIdLst>
  <p:sldIdLst>
    <p:sldId id="477" r:id="rId5"/>
    <p:sldId id="524" r:id="rId6"/>
    <p:sldId id="475" r:id="rId7"/>
    <p:sldId id="406" r:id="rId8"/>
    <p:sldId id="482" r:id="rId9"/>
    <p:sldId id="485" r:id="rId10"/>
    <p:sldId id="528" r:id="rId11"/>
    <p:sldId id="525" r:id="rId12"/>
    <p:sldId id="529" r:id="rId13"/>
    <p:sldId id="526" r:id="rId14"/>
    <p:sldId id="527" r:id="rId15"/>
  </p:sldIdLst>
  <p:sldSz cx="9144000" cy="5143500" type="screen16x9"/>
  <p:notesSz cx="7104063" cy="10234613"/>
  <p:embeddedFontLst>
    <p:embeddedFont>
      <p:font typeface="Lato" panose="020B060402020202020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
      <p:font typeface="Oswald"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u"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090"/>
    <a:srgbClr val="000000"/>
    <a:srgbClr val="004F8A"/>
    <a:srgbClr val="4670BE"/>
    <a:srgbClr val="00B0F0"/>
    <a:srgbClr val="2EB718"/>
    <a:srgbClr val="4BACC6"/>
    <a:srgbClr val="695185"/>
    <a:srgbClr val="9E413E"/>
    <a:srgbClr val="AAB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2584" autoAdjust="0"/>
  </p:normalViewPr>
  <p:slideViewPr>
    <p:cSldViewPr>
      <p:cViewPr varScale="1">
        <p:scale>
          <a:sx n="89" d="100"/>
          <a:sy n="89" d="100"/>
        </p:scale>
        <p:origin x="1002" y="78"/>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273DE745-57DD-45ED-86F6-FF4F62E25675}" type="datetimeFigureOut">
              <a:rPr lang="it-IT" smtClean="0"/>
              <a:pPr/>
              <a:t>12/10/2017</a:t>
            </a:fld>
            <a:endParaRPr lang="it-IT"/>
          </a:p>
        </p:txBody>
      </p:sp>
      <p:sp>
        <p:nvSpPr>
          <p:cNvPr id="4" name="Segnaposto piè di pagina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12FF41D9-748F-485D-9EE9-2575F3EB4BC0}" type="slidenum">
              <a:rPr lang="it-IT" smtClean="0"/>
              <a:pPr/>
              <a:t>‹N›</a:t>
            </a:fld>
            <a:endParaRPr lang="it-IT"/>
          </a:p>
        </p:txBody>
      </p:sp>
    </p:spTree>
    <p:extLst>
      <p:ext uri="{BB962C8B-B14F-4D97-AF65-F5344CB8AC3E}">
        <p14:creationId xmlns:p14="http://schemas.microsoft.com/office/powerpoint/2010/main" val="1101580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09AAE66E-9708-40BC-92A7-39A04912101E}" type="datetimeFigureOut">
              <a:rPr lang="en-US" smtClean="0"/>
              <a:pPr/>
              <a:t>10/12/2017</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A34A96E-5E8B-4231-9DAB-3837E1DED909}" type="slidenum">
              <a:rPr lang="en-US" smtClean="0"/>
              <a:pPr/>
              <a:t>‹N›</a:t>
            </a:fld>
            <a:endParaRPr lang="en-US"/>
          </a:p>
        </p:txBody>
      </p:sp>
    </p:spTree>
    <p:extLst>
      <p:ext uri="{BB962C8B-B14F-4D97-AF65-F5344CB8AC3E}">
        <p14:creationId xmlns:p14="http://schemas.microsoft.com/office/powerpoint/2010/main" val="37119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875" y="768350"/>
            <a:ext cx="6818313" cy="3836988"/>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A34A96E-5E8B-4231-9DAB-3837E1DED909}" type="slidenum">
              <a:rPr lang="en-US" smtClean="0"/>
              <a:pPr/>
              <a:t>1</a:t>
            </a:fld>
            <a:endParaRPr lang="en-US"/>
          </a:p>
        </p:txBody>
      </p:sp>
    </p:spTree>
    <p:extLst>
      <p:ext uri="{BB962C8B-B14F-4D97-AF65-F5344CB8AC3E}">
        <p14:creationId xmlns:p14="http://schemas.microsoft.com/office/powerpoint/2010/main" val="246107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A34A96E-5E8B-4231-9DAB-3837E1DED909}" type="slidenum">
              <a:rPr lang="en-US" smtClean="0"/>
              <a:pPr/>
              <a:t>2</a:t>
            </a:fld>
            <a:endParaRPr lang="en-US"/>
          </a:p>
        </p:txBody>
      </p:sp>
    </p:spTree>
    <p:extLst>
      <p:ext uri="{BB962C8B-B14F-4D97-AF65-F5344CB8AC3E}">
        <p14:creationId xmlns:p14="http://schemas.microsoft.com/office/powerpoint/2010/main" val="181853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8E250E99-BFEF-41A2-B1C5-0C37B61983E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85022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4705350"/>
            <a:ext cx="2895600" cy="273844"/>
          </a:xfrm>
          <a:prstGeom prst="rect">
            <a:avLst/>
          </a:prstGeom>
        </p:spPr>
        <p:txBody>
          <a:bodyPr vert="horz" lIns="91440" tIns="45720" rIns="91440" bIns="45720" rtlCol="0" anchor="ctr"/>
          <a:lstStyle>
            <a:lvl1pPr algn="ctr">
              <a:defRPr sz="1200">
                <a:solidFill>
                  <a:schemeClr val="accent3"/>
                </a:solidFill>
              </a:defRPr>
            </a:lvl1pPr>
          </a:lstStyle>
          <a:p>
            <a:r>
              <a:rPr lang="en-US"/>
              <a:t>Rev B - 12/10/17</a:t>
            </a:r>
          </a:p>
        </p:txBody>
      </p:sp>
    </p:spTree>
    <p:extLst>
      <p:ext uri="{BB962C8B-B14F-4D97-AF65-F5344CB8AC3E}">
        <p14:creationId xmlns:p14="http://schemas.microsoft.com/office/powerpoint/2010/main" val="524466026"/>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Rev B - 12/10/17</a:t>
            </a:r>
          </a:p>
        </p:txBody>
      </p:sp>
      <p:sp>
        <p:nvSpPr>
          <p:cNvPr id="6" name="Slide Number Placeholder 5"/>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2545508274"/>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365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365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Rev B - 12/10/17</a:t>
            </a:r>
          </a:p>
        </p:txBody>
      </p:sp>
      <p:sp>
        <p:nvSpPr>
          <p:cNvPr id="6" name="Slide Number Placeholder 5"/>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3521681744"/>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841772"/>
            <a:ext cx="6858000" cy="17907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Rev B - 12/10/17</a:t>
            </a:r>
          </a:p>
        </p:txBody>
      </p:sp>
      <p:sp>
        <p:nvSpPr>
          <p:cNvPr id="6" name="Segnaposto numero diapositiva 5"/>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329575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Rev B - 12/10/17</a:t>
            </a:r>
          </a:p>
        </p:txBody>
      </p:sp>
      <p:sp>
        <p:nvSpPr>
          <p:cNvPr id="6" name="Segnaposto numero diapositiva 5"/>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286827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282304"/>
            <a:ext cx="7886700" cy="2139553"/>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Rev B - 12/10/17</a:t>
            </a:r>
          </a:p>
        </p:txBody>
      </p:sp>
      <p:sp>
        <p:nvSpPr>
          <p:cNvPr id="6" name="Segnaposto numero diapositiva 5"/>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97183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369218"/>
            <a:ext cx="3867150" cy="3263504"/>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369218"/>
            <a:ext cx="3867150" cy="3263504"/>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Rev B - 12/10/17</a:t>
            </a:r>
          </a:p>
        </p:txBody>
      </p:sp>
      <p:sp>
        <p:nvSpPr>
          <p:cNvPr id="7" name="Segnaposto numero diapositiva 6"/>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254430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273844"/>
            <a:ext cx="7886700" cy="994172"/>
          </a:xfrm>
        </p:spPr>
        <p:txBody>
          <a:bodyPr/>
          <a:lstStyle/>
          <a:p>
            <a:r>
              <a:rPr lang="it-IT"/>
              <a:t>Fare clic per modificare lo stile del titolo</a:t>
            </a:r>
          </a:p>
        </p:txBody>
      </p:sp>
      <p:sp>
        <p:nvSpPr>
          <p:cNvPr id="3" name="Segnaposto testo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9" y="1878806"/>
            <a:ext cx="3868737" cy="276344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1878806"/>
            <a:ext cx="3887788" cy="276344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Rev B - 12/10/17</a:t>
            </a:r>
          </a:p>
        </p:txBody>
      </p:sp>
      <p:sp>
        <p:nvSpPr>
          <p:cNvPr id="9" name="Segnaposto numero diapositiva 8"/>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187424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Rev B - 12/10/17</a:t>
            </a:r>
          </a:p>
        </p:txBody>
      </p:sp>
      <p:sp>
        <p:nvSpPr>
          <p:cNvPr id="5" name="Segnaposto numero diapositiva 4"/>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4156420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Rev B - 12/10/17</a:t>
            </a:r>
          </a:p>
        </p:txBody>
      </p:sp>
      <p:sp>
        <p:nvSpPr>
          <p:cNvPr id="4" name="Segnaposto numero diapositiva 3"/>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29296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342900"/>
            <a:ext cx="2949575" cy="120015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Rev B - 12/10/17</a:t>
            </a:r>
          </a:p>
        </p:txBody>
      </p:sp>
      <p:sp>
        <p:nvSpPr>
          <p:cNvPr id="7" name="Segnaposto numero diapositiva 6"/>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233942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7" name="Oval 99"/>
          <p:cNvSpPr/>
          <p:nvPr userDrawn="1"/>
        </p:nvSpPr>
        <p:spPr>
          <a:xfrm>
            <a:off x="8449592" y="4822061"/>
            <a:ext cx="195390" cy="146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01"/>
          <p:cNvGrpSpPr/>
          <p:nvPr userDrawn="1"/>
        </p:nvGrpSpPr>
        <p:grpSpPr>
          <a:xfrm>
            <a:off x="8672514" y="4758873"/>
            <a:ext cx="198692" cy="276999"/>
            <a:chOff x="8672514" y="4701849"/>
            <a:chExt cx="198692" cy="368684"/>
          </a:xfrm>
        </p:grpSpPr>
        <p:sp>
          <p:nvSpPr>
            <p:cNvPr id="10" name="Oval 102"/>
            <p:cNvSpPr/>
            <p:nvPr/>
          </p:nvSpPr>
          <p:spPr>
            <a:xfrm>
              <a:off x="8672514" y="4787574"/>
              <a:ext cx="195390" cy="1953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3">
              <a:hlinkClick r:id="" action="ppaction://hlinkshowjump?jump=nextslide"/>
            </p:cNvPr>
            <p:cNvSpPr txBox="1"/>
            <p:nvPr/>
          </p:nvSpPr>
          <p:spPr>
            <a:xfrm>
              <a:off x="8694636" y="4701849"/>
              <a:ext cx="176570" cy="368684"/>
            </a:xfrm>
            <a:prstGeom prst="rect">
              <a:avLst/>
            </a:prstGeom>
            <a:noFill/>
          </p:spPr>
          <p:txBody>
            <a:bodyPr wrap="square" rtlCol="0">
              <a:spAutoFit/>
            </a:bodyPr>
            <a:lstStyle/>
            <a:p>
              <a:pPr algn="ctr"/>
              <a:r>
                <a:rPr lang="en-US" sz="1200" b="1" dirty="0">
                  <a:solidFill>
                    <a:schemeClr val="accent3"/>
                  </a:solidFill>
                  <a:latin typeface="Lato" pitchFamily="34" charset="0"/>
                </a:rPr>
                <a:t>&gt;</a:t>
              </a:r>
            </a:p>
          </p:txBody>
        </p:sp>
      </p:grpSp>
      <p:grpSp>
        <p:nvGrpSpPr>
          <p:cNvPr id="12" name="Group 104"/>
          <p:cNvGrpSpPr/>
          <p:nvPr userDrawn="1"/>
        </p:nvGrpSpPr>
        <p:grpSpPr>
          <a:xfrm rot="10800000">
            <a:off x="8224706" y="4766237"/>
            <a:ext cx="195390" cy="276999"/>
            <a:chOff x="8672514" y="4686224"/>
            <a:chExt cx="195390" cy="368688"/>
          </a:xfrm>
        </p:grpSpPr>
        <p:sp>
          <p:nvSpPr>
            <p:cNvPr id="13" name="Oval 105"/>
            <p:cNvSpPr/>
            <p:nvPr/>
          </p:nvSpPr>
          <p:spPr>
            <a:xfrm>
              <a:off x="8672514" y="4787574"/>
              <a:ext cx="195390" cy="1953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06">
              <a:hlinkClick r:id="" action="ppaction://hlinkshowjump?jump=previousslide"/>
            </p:cNvPr>
            <p:cNvSpPr txBox="1"/>
            <p:nvPr/>
          </p:nvSpPr>
          <p:spPr>
            <a:xfrm>
              <a:off x="8686685" y="4686224"/>
              <a:ext cx="176570" cy="368688"/>
            </a:xfrm>
            <a:prstGeom prst="rect">
              <a:avLst/>
            </a:prstGeom>
            <a:noFill/>
          </p:spPr>
          <p:txBody>
            <a:bodyPr wrap="square" rtlCol="0">
              <a:spAutoFit/>
            </a:bodyPr>
            <a:lstStyle/>
            <a:p>
              <a:pPr algn="ctr"/>
              <a:r>
                <a:rPr lang="en-US" sz="1200" b="1" dirty="0">
                  <a:solidFill>
                    <a:schemeClr val="accent3"/>
                  </a:solidFill>
                  <a:latin typeface="Lato" pitchFamily="34" charset="0"/>
                </a:rPr>
                <a:t>&gt;</a:t>
              </a:r>
            </a:p>
          </p:txBody>
        </p:sp>
      </p:grpSp>
      <p:grpSp>
        <p:nvGrpSpPr>
          <p:cNvPr id="16" name="Group 108"/>
          <p:cNvGrpSpPr/>
          <p:nvPr/>
        </p:nvGrpSpPr>
        <p:grpSpPr>
          <a:xfrm>
            <a:off x="4041069" y="4781550"/>
            <a:ext cx="1247436" cy="215444"/>
            <a:chOff x="2903627" y="4763309"/>
            <a:chExt cx="1247436" cy="286756"/>
          </a:xfrm>
        </p:grpSpPr>
        <p:sp>
          <p:nvSpPr>
            <p:cNvPr id="24" name="Oval 117"/>
            <p:cNvSpPr/>
            <p:nvPr/>
          </p:nvSpPr>
          <p:spPr>
            <a:xfrm>
              <a:off x="2903627" y="4844184"/>
              <a:ext cx="160525" cy="1605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582" y="4872971"/>
              <a:ext cx="99853" cy="103314"/>
            </a:xfrm>
            <a:prstGeom prst="rect">
              <a:avLst/>
            </a:prstGeom>
          </p:spPr>
        </p:pic>
        <p:sp>
          <p:nvSpPr>
            <p:cNvPr id="26" name="TextBox 119"/>
            <p:cNvSpPr txBox="1"/>
            <p:nvPr/>
          </p:nvSpPr>
          <p:spPr>
            <a:xfrm>
              <a:off x="2986656" y="4763309"/>
              <a:ext cx="1164407" cy="286756"/>
            </a:xfrm>
            <a:prstGeom prst="rect">
              <a:avLst/>
            </a:prstGeom>
            <a:noFill/>
          </p:spPr>
          <p:txBody>
            <a:bodyPr wrap="square" rtlCol="0">
              <a:spAutoFit/>
            </a:bodyPr>
            <a:lstStyle/>
            <a:p>
              <a:r>
                <a:rPr lang="en-US" sz="800" dirty="0">
                  <a:solidFill>
                    <a:schemeClr val="bg1"/>
                  </a:solidFill>
                  <a:latin typeface="Lato" pitchFamily="34" charset="0"/>
                </a:rPr>
                <a:t>www.winmedical.com</a:t>
              </a:r>
            </a:p>
          </p:txBody>
        </p:sp>
      </p:grpSp>
      <p:pic>
        <p:nvPicPr>
          <p:cNvPr id="27" name="Immagin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696243"/>
            <a:ext cx="1512634" cy="313907"/>
          </a:xfrm>
          <a:prstGeom prst="rect">
            <a:avLst/>
          </a:prstGeom>
        </p:spPr>
      </p:pic>
      <p:sp>
        <p:nvSpPr>
          <p:cNvPr id="15" name="Slide Number Placeholder 5"/>
          <p:cNvSpPr>
            <a:spLocks noGrp="1"/>
          </p:cNvSpPr>
          <p:nvPr>
            <p:ph type="sldNum" sz="quarter" idx="4"/>
          </p:nvPr>
        </p:nvSpPr>
        <p:spPr>
          <a:xfrm>
            <a:off x="8405925" y="4810813"/>
            <a:ext cx="288711" cy="171734"/>
          </a:xfrm>
          <a:prstGeom prst="rect">
            <a:avLst/>
          </a:prstGeom>
        </p:spPr>
        <p:txBody>
          <a:bodyPr vert="horz" lIns="91440" tIns="45720" rIns="91440" bIns="45720" rtlCol="0" anchor="ctr"/>
          <a:lstStyle>
            <a:lvl1pPr algn="ctr">
              <a:defRPr sz="800">
                <a:solidFill>
                  <a:schemeClr val="accent3"/>
                </a:solidFill>
              </a:defRPr>
            </a:lvl1pPr>
          </a:lstStyle>
          <a:p>
            <a:fld id="{17D0F565-0007-4FE4-A434-F6DE7F831900}" type="slidenum">
              <a:rPr lang="en-US" smtClean="0"/>
              <a:pPr/>
              <a:t>‹N›</a:t>
            </a:fld>
            <a:endParaRPr lang="en-US" dirty="0"/>
          </a:p>
        </p:txBody>
      </p:sp>
      <p:sp>
        <p:nvSpPr>
          <p:cNvPr id="17" name="Footer Placeholder 4"/>
          <p:cNvSpPr>
            <a:spLocks noGrp="1"/>
          </p:cNvSpPr>
          <p:nvPr>
            <p:ph type="ftr" sz="quarter" idx="3"/>
          </p:nvPr>
        </p:nvSpPr>
        <p:spPr>
          <a:xfrm>
            <a:off x="5027741" y="4756560"/>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Rev B - 12/10/17</a:t>
            </a:r>
          </a:p>
        </p:txBody>
      </p:sp>
    </p:spTree>
    <p:extLst>
      <p:ext uri="{BB962C8B-B14F-4D97-AF65-F5344CB8AC3E}">
        <p14:creationId xmlns:p14="http://schemas.microsoft.com/office/powerpoint/2010/main" val="2589591925"/>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342900"/>
            <a:ext cx="2949575" cy="120015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Rev B - 12/10/17</a:t>
            </a:r>
          </a:p>
        </p:txBody>
      </p:sp>
      <p:sp>
        <p:nvSpPr>
          <p:cNvPr id="7" name="Segnaposto numero diapositiva 6"/>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73586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Rev B - 12/10/17</a:t>
            </a:r>
          </a:p>
        </p:txBody>
      </p:sp>
      <p:sp>
        <p:nvSpPr>
          <p:cNvPr id="6" name="Segnaposto numero diapositiva 5"/>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620440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273843"/>
            <a:ext cx="1971675" cy="435887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1" y="273843"/>
            <a:ext cx="5762625" cy="435887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Rev B - 12/10/17</a:t>
            </a:r>
          </a:p>
        </p:txBody>
      </p:sp>
      <p:sp>
        <p:nvSpPr>
          <p:cNvPr id="6" name="Segnaposto numero diapositiva 5"/>
          <p:cNvSpPr>
            <a:spLocks noGrp="1"/>
          </p:cNvSpPr>
          <p:nvPr>
            <p:ph type="sldNum" sz="quarter" idx="12"/>
          </p:nvPr>
        </p:nvSpPr>
        <p:spPr/>
        <p:txBody>
          <a:bodyPr/>
          <a:lstStyle/>
          <a:p>
            <a:fld id="{0436DA3E-92C5-49AD-84F0-B733B0E9ABF8}" type="slidenum">
              <a:rPr lang="it-IT" smtClean="0"/>
              <a:pPr/>
              <a:t>‹N›</a:t>
            </a:fld>
            <a:endParaRPr lang="it-IT"/>
          </a:p>
        </p:txBody>
      </p:sp>
    </p:spTree>
    <p:extLst>
      <p:ext uri="{BB962C8B-B14F-4D97-AF65-F5344CB8AC3E}">
        <p14:creationId xmlns:p14="http://schemas.microsoft.com/office/powerpoint/2010/main" val="2204911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it-IT"/>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800" y="205978"/>
            <a:ext cx="5915000" cy="421556"/>
          </a:xfrm>
          <a:prstGeom prst="rect">
            <a:avLst/>
          </a:prstGeom>
        </p:spPr>
        <p:txBody>
          <a:bodyPr/>
          <a:lstStyle>
            <a:lvl1pPr>
              <a:defRPr sz="3600"/>
            </a:lvl1pPr>
          </a:lstStyle>
          <a:p>
            <a:r>
              <a:rPr lang="en-US"/>
              <a:t>Click to edit Master title style</a:t>
            </a:r>
            <a:endParaRPr lang="it-IT"/>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7"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7" name="Footer Placeholder 4"/>
          <p:cNvSpPr txBox="1">
            <a:spLocks/>
          </p:cNvSpPr>
          <p:nvPr userDrawn="1"/>
        </p:nvSpPr>
        <p:spPr>
          <a:xfrm>
            <a:off x="3620616" y="4894008"/>
            <a:ext cx="2895600" cy="273844"/>
          </a:xfrm>
          <a:prstGeom prst="rect">
            <a:avLst/>
          </a:prstGeom>
        </p:spPr>
        <p:txBody>
          <a:bodyPr/>
          <a:lstStyle>
            <a:defPPr>
              <a:defRPr lang="en-US"/>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it-IT" dirty="0">
                <a:solidFill>
                  <a:prstClr val="black"/>
                </a:solidFill>
              </a:rPr>
              <a:t>REV A07 del 16/12/2013</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it-IT"/>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8"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10" name="Footer Placeholder 4"/>
          <p:cNvSpPr>
            <a:spLocks noGrp="1"/>
          </p:cNvSpPr>
          <p:nvPr>
            <p:ph type="ftr" sz="quarter" idx="1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it-IT"/>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4" name="Footer Placeholder 3"/>
          <p:cNvSpPr>
            <a:spLocks noGrp="1"/>
          </p:cNvSpPr>
          <p:nvPr>
            <p:ph type="ftr" sz="quarter" idx="11"/>
          </p:nvPr>
        </p:nvSpPr>
        <p:spPr>
          <a:xfrm>
            <a:off x="3620616"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3" name="Footer Placeholder 2"/>
          <p:cNvSpPr>
            <a:spLocks noGrp="1"/>
          </p:cNvSpPr>
          <p:nvPr>
            <p:ph type="ftr" sz="quarter" idx="11"/>
          </p:nvPr>
        </p:nvSpPr>
        <p:spPr>
          <a:xfrm>
            <a:off x="3476600"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Rev B - 12/10/17</a:t>
            </a:r>
          </a:p>
        </p:txBody>
      </p:sp>
      <p:sp>
        <p:nvSpPr>
          <p:cNvPr id="6" name="Slide Number Placeholder 5"/>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535145396"/>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6" name="Footer Placeholder 5"/>
          <p:cNvSpPr>
            <a:spLocks noGrp="1"/>
          </p:cNvSpPr>
          <p:nvPr>
            <p:ph type="ftr" sz="quarter" idx="11"/>
          </p:nvPr>
        </p:nvSpPr>
        <p:spPr>
          <a:xfrm>
            <a:off x="3404592"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6" name="Footer Placeholder 5"/>
          <p:cNvSpPr>
            <a:spLocks noGrp="1"/>
          </p:cNvSpPr>
          <p:nvPr>
            <p:ph type="ftr" sz="quarter" idx="11"/>
          </p:nvPr>
        </p:nvSpPr>
        <p:spPr>
          <a:xfrm>
            <a:off x="3404592" y="4944201"/>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it-IT"/>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5" name="Footer Placeholder 4"/>
          <p:cNvSpPr>
            <a:spLocks noGrp="1"/>
          </p:cNvSpPr>
          <p:nvPr>
            <p:ph type="ftr" sz="quarter" idx="11"/>
          </p:nvPr>
        </p:nvSpPr>
        <p:spPr>
          <a:xfrm>
            <a:off x="3332584"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5" name="Footer Placeholder 4"/>
          <p:cNvSpPr>
            <a:spLocks noGrp="1"/>
          </p:cNvSpPr>
          <p:nvPr>
            <p:ph type="ftr" sz="quarter" idx="11"/>
          </p:nvPr>
        </p:nvSpPr>
        <p:spPr>
          <a:xfrm>
            <a:off x="3404592"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it-IT"/>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it-IT"/>
          </a:p>
        </p:txBody>
      </p:sp>
      <p:sp>
        <p:nvSpPr>
          <p:cNvPr id="4"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369687968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800" y="205978"/>
            <a:ext cx="5915000" cy="421556"/>
          </a:xfrm>
          <a:prstGeom prst="rect">
            <a:avLst/>
          </a:prstGeom>
        </p:spPr>
        <p:txBody>
          <a:bodyPr/>
          <a:lstStyle>
            <a:lvl1pPr>
              <a:defRPr sz="2700"/>
            </a:lvl1pPr>
          </a:lstStyle>
          <a:p>
            <a:r>
              <a:rPr lang="en-US"/>
              <a:t>Click to edit Master title style</a:t>
            </a:r>
            <a:endParaRPr lang="it-IT"/>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7"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146140137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it-IT"/>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7" name="Footer Placeholder 4"/>
          <p:cNvSpPr txBox="1">
            <a:spLocks/>
          </p:cNvSpPr>
          <p:nvPr userDrawn="1"/>
        </p:nvSpPr>
        <p:spPr>
          <a:xfrm>
            <a:off x="3620616" y="4894008"/>
            <a:ext cx="2895600" cy="273844"/>
          </a:xfrm>
          <a:prstGeom prst="rect">
            <a:avLst/>
          </a:prstGeom>
        </p:spPr>
        <p:txBody>
          <a:bodyPr/>
          <a:lstStyle>
            <a:defPPr>
              <a:defRPr lang="en-US"/>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it-IT" sz="1350" dirty="0">
                <a:solidFill>
                  <a:prstClr val="black"/>
                </a:solidFill>
              </a:rPr>
              <a:t>REV A07 del 16/12/2013</a:t>
            </a:r>
          </a:p>
        </p:txBody>
      </p:sp>
    </p:spTree>
    <p:extLst>
      <p:ext uri="{BB962C8B-B14F-4D97-AF65-F5344CB8AC3E}">
        <p14:creationId xmlns:p14="http://schemas.microsoft.com/office/powerpoint/2010/main" val="24311292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it-IT"/>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8"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9103457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10" name="Footer Placeholder 4"/>
          <p:cNvSpPr>
            <a:spLocks noGrp="1"/>
          </p:cNvSpPr>
          <p:nvPr>
            <p:ph type="ftr" sz="quarter" idx="1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355957251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it-IT"/>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4" name="Footer Placeholder 3"/>
          <p:cNvSpPr>
            <a:spLocks noGrp="1"/>
          </p:cNvSpPr>
          <p:nvPr>
            <p:ph type="ftr" sz="quarter" idx="11"/>
          </p:nvPr>
        </p:nvSpPr>
        <p:spPr>
          <a:xfrm>
            <a:off x="3620616"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34876428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0126"/>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126"/>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Rev B - 12/10/17</a:t>
            </a:r>
          </a:p>
        </p:txBody>
      </p:sp>
      <p:sp>
        <p:nvSpPr>
          <p:cNvPr id="7" name="Slide Number Placeholder 6"/>
          <p:cNvSpPr>
            <a:spLocks noGrp="1"/>
          </p:cNvSpPr>
          <p:nvPr>
            <p:ph type="sldNum" sz="quarter" idx="12"/>
          </p:nvPr>
        </p:nvSpPr>
        <p:spPr/>
        <p:txBody>
          <a:bodyPr/>
          <a:lstStyle/>
          <a:p>
            <a:fld id="{17D0F565-0007-4FE4-A434-F6DE7F831900}" type="slidenum">
              <a:rPr lang="en-US" smtClean="0"/>
              <a:pPr/>
              <a:t>‹N›</a:t>
            </a:fld>
            <a:endParaRPr lang="en-US" dirty="0"/>
          </a:p>
        </p:txBody>
      </p:sp>
    </p:spTree>
    <p:extLst>
      <p:ext uri="{BB962C8B-B14F-4D97-AF65-F5344CB8AC3E}">
        <p14:creationId xmlns:p14="http://schemas.microsoft.com/office/powerpoint/2010/main" val="195170482"/>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3" name="Footer Placeholder 2"/>
          <p:cNvSpPr>
            <a:spLocks noGrp="1"/>
          </p:cNvSpPr>
          <p:nvPr>
            <p:ph type="ftr" sz="quarter" idx="11"/>
          </p:nvPr>
        </p:nvSpPr>
        <p:spPr>
          <a:xfrm>
            <a:off x="3476600"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426042881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endParaRPr lang="it-IT"/>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6" name="Footer Placeholder 5"/>
          <p:cNvSpPr>
            <a:spLocks noGrp="1"/>
          </p:cNvSpPr>
          <p:nvPr>
            <p:ph type="ftr" sz="quarter" idx="11"/>
          </p:nvPr>
        </p:nvSpPr>
        <p:spPr>
          <a:xfrm>
            <a:off x="3404592"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28962699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endParaRPr lang="it-IT"/>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6" name="Footer Placeholder 5"/>
          <p:cNvSpPr>
            <a:spLocks noGrp="1"/>
          </p:cNvSpPr>
          <p:nvPr>
            <p:ph type="ftr" sz="quarter" idx="11"/>
          </p:nvPr>
        </p:nvSpPr>
        <p:spPr>
          <a:xfrm>
            <a:off x="3404592" y="4944201"/>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26618976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it-IT"/>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5" name="Footer Placeholder 4"/>
          <p:cNvSpPr>
            <a:spLocks noGrp="1"/>
          </p:cNvSpPr>
          <p:nvPr>
            <p:ph type="ftr" sz="quarter" idx="11"/>
          </p:nvPr>
        </p:nvSpPr>
        <p:spPr>
          <a:xfrm>
            <a:off x="3332584"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203944405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endParaRPr lang="it-IT" dirty="0">
              <a:solidFill>
                <a:prstClr val="black"/>
              </a:solidFill>
            </a:endParaRPr>
          </a:p>
        </p:txBody>
      </p:sp>
      <p:sp>
        <p:nvSpPr>
          <p:cNvPr id="5" name="Footer Placeholder 4"/>
          <p:cNvSpPr>
            <a:spLocks noGrp="1"/>
          </p:cNvSpPr>
          <p:nvPr>
            <p:ph type="ftr" sz="quarter" idx="11"/>
          </p:nvPr>
        </p:nvSpPr>
        <p:spPr>
          <a:xfrm>
            <a:off x="3404592" y="4890195"/>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36126195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Rev B - 12/10/17</a:t>
            </a:r>
          </a:p>
        </p:txBody>
      </p:sp>
      <p:sp>
        <p:nvSpPr>
          <p:cNvPr id="9" name="Slide Number Placeholder 8"/>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3874797992"/>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Rev B - 12/10/17</a:t>
            </a:r>
          </a:p>
        </p:txBody>
      </p:sp>
      <p:sp>
        <p:nvSpPr>
          <p:cNvPr id="5" name="Slide Number Placeholder 4"/>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3217706802"/>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Rev B - 12/10/17</a:t>
            </a:r>
          </a:p>
        </p:txBody>
      </p:sp>
      <p:sp>
        <p:nvSpPr>
          <p:cNvPr id="4" name="Slide Number Placeholder 3"/>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4022064604"/>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Rev B - 12/10/17</a:t>
            </a:r>
          </a:p>
        </p:txBody>
      </p:sp>
      <p:sp>
        <p:nvSpPr>
          <p:cNvPr id="7" name="Slide Number Placeholder 6"/>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1780306772"/>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Rev B - 12/10/17</a:t>
            </a:r>
          </a:p>
        </p:txBody>
      </p:sp>
      <p:sp>
        <p:nvSpPr>
          <p:cNvPr id="7" name="Slide Number Placeholder 6"/>
          <p:cNvSpPr>
            <a:spLocks noGrp="1"/>
          </p:cNvSpPr>
          <p:nvPr>
            <p:ph type="sldNum" sz="quarter" idx="12"/>
          </p:nvPr>
        </p:nvSpPr>
        <p:spPr/>
        <p:txBody>
          <a:bodyPr/>
          <a:lstStyle/>
          <a:p>
            <a:fld id="{17D0F565-0007-4FE4-A434-F6DE7F831900}" type="slidenum">
              <a:rPr lang="en-US" smtClean="0"/>
              <a:pPr/>
              <a:t>‹N›</a:t>
            </a:fld>
            <a:endParaRPr lang="en-US"/>
          </a:p>
        </p:txBody>
      </p:sp>
    </p:spTree>
    <p:extLst>
      <p:ext uri="{BB962C8B-B14F-4D97-AF65-F5344CB8AC3E}">
        <p14:creationId xmlns:p14="http://schemas.microsoft.com/office/powerpoint/2010/main" val="3127097014"/>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Rev B - 12/10/17</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accent3"/>
                </a:solidFill>
              </a:defRPr>
            </a:lvl1pPr>
          </a:lstStyle>
          <a:p>
            <a:fld id="{17D0F565-0007-4FE4-A434-F6DE7F831900}" type="slidenum">
              <a:rPr lang="en-US" smtClean="0"/>
              <a:pPr/>
              <a:t>‹N›</a:t>
            </a:fld>
            <a:endParaRPr lang="en-US" dirty="0"/>
          </a:p>
        </p:txBody>
      </p:sp>
    </p:spTree>
    <p:extLst>
      <p:ext uri="{BB962C8B-B14F-4D97-AF65-F5344CB8AC3E}">
        <p14:creationId xmlns:p14="http://schemas.microsoft.com/office/powerpoint/2010/main" val="262982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Rev B - 12/10/17</a:t>
            </a:r>
          </a:p>
        </p:txBody>
      </p:sp>
      <p:sp>
        <p:nvSpPr>
          <p:cNvPr id="6" name="Segnaposto numero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36DA3E-92C5-49AD-84F0-B733B0E9ABF8}" type="slidenum">
              <a:rPr lang="it-IT" smtClean="0"/>
              <a:pPr/>
              <a:t>‹N›</a:t>
            </a:fld>
            <a:endParaRPr lang="it-IT"/>
          </a:p>
        </p:txBody>
      </p:sp>
    </p:spTree>
    <p:extLst>
      <p:ext uri="{BB962C8B-B14F-4D97-AF65-F5344CB8AC3E}">
        <p14:creationId xmlns:p14="http://schemas.microsoft.com/office/powerpoint/2010/main" val="301252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624388"/>
            <a:ext cx="9144000" cy="571500"/>
          </a:xfrm>
          <a:prstGeom prst="rect">
            <a:avLst/>
          </a:prstGeom>
          <a:noFill/>
          <a:ln w="9525">
            <a:noFill/>
            <a:miter lim="800000"/>
            <a:headEnd/>
            <a:tailEnd/>
          </a:ln>
        </p:spPr>
      </p:pic>
      <p:pic>
        <p:nvPicPr>
          <p:cNvPr id="205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3850"/>
            <a:ext cx="9144000" cy="414338"/>
          </a:xfrm>
          <a:prstGeom prst="rect">
            <a:avLst/>
          </a:prstGeom>
          <a:noFill/>
          <a:ln w="9525">
            <a:noFill/>
            <a:miter lim="800000"/>
            <a:headEnd/>
            <a:tailEnd/>
          </a:ln>
        </p:spPr>
      </p:pic>
      <p:sp>
        <p:nvSpPr>
          <p:cNvPr id="10" name="Rectangle 9"/>
          <p:cNvSpPr/>
          <p:nvPr/>
        </p:nvSpPr>
        <p:spPr>
          <a:xfrm>
            <a:off x="-36512" y="4904185"/>
            <a:ext cx="4572000" cy="215444"/>
          </a:xfrm>
          <a:prstGeom prst="rect">
            <a:avLst/>
          </a:prstGeom>
        </p:spPr>
        <p:txBody>
          <a:bodyPr>
            <a:spAutoFit/>
          </a:bodyPr>
          <a:lstStyle/>
          <a:p>
            <a:pPr>
              <a:defRPr/>
            </a:pPr>
            <a:r>
              <a:rPr lang="it-IT" sz="800" b="1" dirty="0" err="1">
                <a:solidFill>
                  <a:srgbClr val="0070C0"/>
                </a:solidFill>
                <a:cs typeface="Arial" charset="0"/>
              </a:rPr>
              <a:t>tel</a:t>
            </a:r>
            <a:r>
              <a:rPr lang="it-IT" sz="800" b="1" dirty="0">
                <a:solidFill>
                  <a:srgbClr val="0070C0"/>
                </a:solidFill>
                <a:cs typeface="Arial" charset="0"/>
              </a:rPr>
              <a:t> </a:t>
            </a:r>
            <a:r>
              <a:rPr lang="it-IT" sz="800" b="1" dirty="0">
                <a:solidFill>
                  <a:prstClr val="black"/>
                </a:solidFill>
                <a:cs typeface="Arial" charset="0"/>
              </a:rPr>
              <a:t> </a:t>
            </a:r>
            <a:r>
              <a:rPr lang="it-IT" sz="800" b="1" dirty="0">
                <a:solidFill>
                  <a:prstClr val="white">
                    <a:lumMod val="50000"/>
                  </a:prstClr>
                </a:solidFill>
                <a:cs typeface="Arial" charset="0"/>
              </a:rPr>
              <a:t>+39 0507519400</a:t>
            </a:r>
            <a:r>
              <a:rPr lang="it-IT" sz="800" b="1" dirty="0">
                <a:solidFill>
                  <a:prstClr val="black"/>
                </a:solidFill>
                <a:cs typeface="Arial" charset="0"/>
              </a:rPr>
              <a:t>  </a:t>
            </a:r>
            <a:r>
              <a:rPr lang="it-IT" sz="800" b="1" dirty="0">
                <a:solidFill>
                  <a:srgbClr val="FFC000"/>
                </a:solidFill>
                <a:cs typeface="Arial" charset="0"/>
              </a:rPr>
              <a:t>fax</a:t>
            </a:r>
            <a:r>
              <a:rPr lang="it-IT" sz="800" b="1" dirty="0">
                <a:solidFill>
                  <a:prstClr val="black"/>
                </a:solidFill>
                <a:cs typeface="Arial" charset="0"/>
              </a:rPr>
              <a:t> </a:t>
            </a:r>
            <a:r>
              <a:rPr lang="it-IT" sz="800" b="1" dirty="0">
                <a:solidFill>
                  <a:prstClr val="white">
                    <a:lumMod val="50000"/>
                  </a:prstClr>
                </a:solidFill>
                <a:cs typeface="Arial" charset="0"/>
              </a:rPr>
              <a:t>+39 050754149  info</a:t>
            </a:r>
            <a:r>
              <a:rPr lang="it-IT" sz="800" b="1" dirty="0">
                <a:solidFill>
                  <a:srgbClr val="F79646"/>
                </a:solidFill>
                <a:cs typeface="Arial" charset="0"/>
              </a:rPr>
              <a:t>@</a:t>
            </a:r>
            <a:r>
              <a:rPr lang="it-IT" sz="800" b="1" dirty="0">
                <a:solidFill>
                  <a:prstClr val="white">
                    <a:lumMod val="50000"/>
                  </a:prstClr>
                </a:solidFill>
                <a:cs typeface="Arial" charset="0"/>
              </a:rPr>
              <a:t>winmedical.com</a:t>
            </a:r>
          </a:p>
        </p:txBody>
      </p:sp>
      <p:sp>
        <p:nvSpPr>
          <p:cNvPr id="11" name="Rectangle 10"/>
          <p:cNvSpPr/>
          <p:nvPr/>
        </p:nvSpPr>
        <p:spPr>
          <a:xfrm>
            <a:off x="4023656" y="4729162"/>
            <a:ext cx="1505540" cy="261610"/>
          </a:xfrm>
          <a:prstGeom prst="rect">
            <a:avLst/>
          </a:prstGeom>
        </p:spPr>
        <p:txBody>
          <a:bodyPr wrap="none">
            <a:spAutoFit/>
          </a:bodyPr>
          <a:lstStyle/>
          <a:p>
            <a:pPr>
              <a:defRPr/>
            </a:pPr>
            <a:r>
              <a:rPr lang="it-IT" sz="1100" b="1" dirty="0">
                <a:solidFill>
                  <a:prstClr val="white">
                    <a:lumMod val="50000"/>
                  </a:prstClr>
                </a:solidFill>
                <a:cs typeface="Arial" charset="0"/>
              </a:rPr>
              <a:t>www.winmedical.com</a:t>
            </a:r>
          </a:p>
        </p:txBody>
      </p:sp>
      <p:pic>
        <p:nvPicPr>
          <p:cNvPr id="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215339" y="4339841"/>
            <a:ext cx="752471" cy="665855"/>
          </a:xfrm>
          <a:prstGeom prst="rect">
            <a:avLst/>
          </a:prstGeom>
          <a:noFill/>
          <a:ln w="9525">
            <a:noFill/>
            <a:miter lim="800000"/>
            <a:headEnd/>
            <a:tailEnd/>
          </a:ln>
          <a:effectLst/>
        </p:spPr>
      </p:pic>
      <p:sp>
        <p:nvSpPr>
          <p:cNvPr id="3" name="Rettangolo 2"/>
          <p:cNvSpPr/>
          <p:nvPr userDrawn="1"/>
        </p:nvSpPr>
        <p:spPr>
          <a:xfrm>
            <a:off x="6516216" y="4925370"/>
            <a:ext cx="648072" cy="276999"/>
          </a:xfrm>
          <a:prstGeom prst="rect">
            <a:avLst/>
          </a:prstGeom>
        </p:spPr>
        <p:txBody>
          <a:bodyPr wrap="square">
            <a:spAutoFit/>
          </a:bodyPr>
          <a:lstStyle/>
          <a:p>
            <a:pPr fontAlgn="base">
              <a:spcBef>
                <a:spcPct val="0"/>
              </a:spcBef>
              <a:spcAft>
                <a:spcPct val="0"/>
              </a:spcAft>
            </a:pPr>
            <a:fld id="{5AF2BDDC-3D66-420E-AA4A-38A0675DE644}" type="slidenum">
              <a:rPr lang="it-IT" sz="1200" smtClean="0">
                <a:solidFill>
                  <a:prstClr val="black"/>
                </a:solidFill>
                <a:latin typeface="Arial" charset="0"/>
                <a:cs typeface="Arial" charset="0"/>
              </a:rPr>
              <a:pPr fontAlgn="base">
                <a:spcBef>
                  <a:spcPct val="0"/>
                </a:spcBef>
                <a:spcAft>
                  <a:spcPct val="0"/>
                </a:spcAft>
              </a:pPr>
              <a:t>‹N›</a:t>
            </a:fld>
            <a:endParaRPr lang="it-IT" dirty="0">
              <a:solidFill>
                <a:prstClr val="black"/>
              </a:solidFill>
              <a:latin typeface="Arial" charset="0"/>
              <a:cs typeface="Arial" charset="0"/>
            </a:endParaRPr>
          </a:p>
        </p:txBody>
      </p:sp>
      <p:sp>
        <p:nvSpPr>
          <p:cNvPr id="8"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624388"/>
            <a:ext cx="9144000" cy="571500"/>
          </a:xfrm>
          <a:prstGeom prst="rect">
            <a:avLst/>
          </a:prstGeom>
          <a:noFill/>
          <a:ln w="9525">
            <a:noFill/>
            <a:miter lim="800000"/>
            <a:headEnd/>
            <a:tailEnd/>
          </a:ln>
        </p:spPr>
      </p:pic>
      <p:pic>
        <p:nvPicPr>
          <p:cNvPr id="205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3850"/>
            <a:ext cx="9144000" cy="414338"/>
          </a:xfrm>
          <a:prstGeom prst="rect">
            <a:avLst/>
          </a:prstGeom>
          <a:noFill/>
          <a:ln w="9525">
            <a:noFill/>
            <a:miter lim="800000"/>
            <a:headEnd/>
            <a:tailEnd/>
          </a:ln>
        </p:spPr>
      </p:pic>
      <p:sp>
        <p:nvSpPr>
          <p:cNvPr id="10" name="Rectangle 9"/>
          <p:cNvSpPr/>
          <p:nvPr/>
        </p:nvSpPr>
        <p:spPr>
          <a:xfrm>
            <a:off x="-36512" y="4904185"/>
            <a:ext cx="4572000" cy="184666"/>
          </a:xfrm>
          <a:prstGeom prst="rect">
            <a:avLst/>
          </a:prstGeom>
        </p:spPr>
        <p:txBody>
          <a:bodyPr>
            <a:spAutoFit/>
          </a:bodyPr>
          <a:lstStyle/>
          <a:p>
            <a:pPr>
              <a:defRPr/>
            </a:pPr>
            <a:r>
              <a:rPr lang="it-IT" sz="600" b="1" dirty="0" err="1">
                <a:solidFill>
                  <a:srgbClr val="0070C0"/>
                </a:solidFill>
                <a:cs typeface="Arial" charset="0"/>
              </a:rPr>
              <a:t>tel</a:t>
            </a:r>
            <a:r>
              <a:rPr lang="it-IT" sz="600" b="1" dirty="0">
                <a:solidFill>
                  <a:srgbClr val="0070C0"/>
                </a:solidFill>
                <a:cs typeface="Arial" charset="0"/>
              </a:rPr>
              <a:t> </a:t>
            </a:r>
            <a:r>
              <a:rPr lang="it-IT" sz="600" b="1" dirty="0">
                <a:solidFill>
                  <a:prstClr val="black"/>
                </a:solidFill>
                <a:cs typeface="Arial" charset="0"/>
              </a:rPr>
              <a:t> </a:t>
            </a:r>
            <a:r>
              <a:rPr lang="it-IT" sz="600" b="1" dirty="0">
                <a:solidFill>
                  <a:prstClr val="white">
                    <a:lumMod val="50000"/>
                  </a:prstClr>
                </a:solidFill>
                <a:cs typeface="Arial" charset="0"/>
              </a:rPr>
              <a:t>+39 0507519400</a:t>
            </a:r>
            <a:r>
              <a:rPr lang="it-IT" sz="600" b="1" dirty="0">
                <a:solidFill>
                  <a:prstClr val="black"/>
                </a:solidFill>
                <a:cs typeface="Arial" charset="0"/>
              </a:rPr>
              <a:t>  </a:t>
            </a:r>
            <a:r>
              <a:rPr lang="it-IT" sz="600" b="1" dirty="0">
                <a:solidFill>
                  <a:srgbClr val="FFC000"/>
                </a:solidFill>
                <a:cs typeface="Arial" charset="0"/>
              </a:rPr>
              <a:t>fax</a:t>
            </a:r>
            <a:r>
              <a:rPr lang="it-IT" sz="600" b="1" dirty="0">
                <a:solidFill>
                  <a:prstClr val="black"/>
                </a:solidFill>
                <a:cs typeface="Arial" charset="0"/>
              </a:rPr>
              <a:t> </a:t>
            </a:r>
            <a:r>
              <a:rPr lang="it-IT" sz="600" b="1" dirty="0">
                <a:solidFill>
                  <a:prstClr val="white">
                    <a:lumMod val="50000"/>
                  </a:prstClr>
                </a:solidFill>
                <a:cs typeface="Arial" charset="0"/>
              </a:rPr>
              <a:t>+39 050754149  info</a:t>
            </a:r>
            <a:r>
              <a:rPr lang="it-IT" sz="600" b="1" dirty="0">
                <a:solidFill>
                  <a:srgbClr val="F79646"/>
                </a:solidFill>
                <a:cs typeface="Arial" charset="0"/>
              </a:rPr>
              <a:t>@</a:t>
            </a:r>
            <a:r>
              <a:rPr lang="it-IT" sz="600" b="1" dirty="0">
                <a:solidFill>
                  <a:prstClr val="white">
                    <a:lumMod val="50000"/>
                  </a:prstClr>
                </a:solidFill>
                <a:cs typeface="Arial" charset="0"/>
              </a:rPr>
              <a:t>winmedical.com</a:t>
            </a:r>
          </a:p>
        </p:txBody>
      </p:sp>
      <p:sp>
        <p:nvSpPr>
          <p:cNvPr id="11" name="Rectangle 10"/>
          <p:cNvSpPr/>
          <p:nvPr/>
        </p:nvSpPr>
        <p:spPr>
          <a:xfrm>
            <a:off x="4023657" y="4729163"/>
            <a:ext cx="1170513" cy="219291"/>
          </a:xfrm>
          <a:prstGeom prst="rect">
            <a:avLst/>
          </a:prstGeom>
        </p:spPr>
        <p:txBody>
          <a:bodyPr wrap="none">
            <a:spAutoFit/>
          </a:bodyPr>
          <a:lstStyle/>
          <a:p>
            <a:pPr>
              <a:defRPr/>
            </a:pPr>
            <a:r>
              <a:rPr lang="it-IT" sz="825" b="1" dirty="0">
                <a:solidFill>
                  <a:prstClr val="white">
                    <a:lumMod val="50000"/>
                  </a:prstClr>
                </a:solidFill>
                <a:cs typeface="Arial" charset="0"/>
              </a:rPr>
              <a:t>www.winmedical.com</a:t>
            </a:r>
          </a:p>
        </p:txBody>
      </p:sp>
      <p:pic>
        <p:nvPicPr>
          <p:cNvPr id="2"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215339" y="4339841"/>
            <a:ext cx="752471" cy="665855"/>
          </a:xfrm>
          <a:prstGeom prst="rect">
            <a:avLst/>
          </a:prstGeom>
          <a:noFill/>
          <a:ln w="9525">
            <a:noFill/>
            <a:miter lim="800000"/>
            <a:headEnd/>
            <a:tailEnd/>
          </a:ln>
          <a:effectLst/>
        </p:spPr>
      </p:pic>
      <p:sp>
        <p:nvSpPr>
          <p:cNvPr id="3" name="Rettangolo 2"/>
          <p:cNvSpPr/>
          <p:nvPr userDrawn="1"/>
        </p:nvSpPr>
        <p:spPr>
          <a:xfrm>
            <a:off x="6516216" y="4925369"/>
            <a:ext cx="648072" cy="230832"/>
          </a:xfrm>
          <a:prstGeom prst="rect">
            <a:avLst/>
          </a:prstGeom>
        </p:spPr>
        <p:txBody>
          <a:bodyPr wrap="square">
            <a:spAutoFit/>
          </a:bodyPr>
          <a:lstStyle/>
          <a:p>
            <a:pPr fontAlgn="base">
              <a:spcBef>
                <a:spcPct val="0"/>
              </a:spcBef>
              <a:spcAft>
                <a:spcPct val="0"/>
              </a:spcAft>
            </a:pPr>
            <a:fld id="{5AF2BDDC-3D66-420E-AA4A-38A0675DE644}" type="slidenum">
              <a:rPr lang="it-IT" sz="900" smtClean="0">
                <a:solidFill>
                  <a:prstClr val="black"/>
                </a:solidFill>
                <a:latin typeface="Arial" charset="0"/>
                <a:cs typeface="Arial" charset="0"/>
              </a:rPr>
              <a:pPr fontAlgn="base">
                <a:spcBef>
                  <a:spcPct val="0"/>
                </a:spcBef>
                <a:spcAft>
                  <a:spcPct val="0"/>
                </a:spcAft>
              </a:pPr>
              <a:t>‹N›</a:t>
            </a:fld>
            <a:endParaRPr lang="it-IT" sz="1350" dirty="0">
              <a:solidFill>
                <a:prstClr val="black"/>
              </a:solidFill>
              <a:latin typeface="Arial" charset="0"/>
              <a:cs typeface="Arial" charset="0"/>
            </a:endParaRPr>
          </a:p>
        </p:txBody>
      </p:sp>
      <p:sp>
        <p:nvSpPr>
          <p:cNvPr id="8" name="Footer Placeholder 4"/>
          <p:cNvSpPr>
            <a:spLocks noGrp="1"/>
          </p:cNvSpPr>
          <p:nvPr>
            <p:ph type="ftr" sz="quarter" idx="3"/>
          </p:nvPr>
        </p:nvSpPr>
        <p:spPr>
          <a:xfrm>
            <a:off x="3620616" y="4894008"/>
            <a:ext cx="2895600" cy="273844"/>
          </a:xfrm>
          <a:prstGeom prst="rect">
            <a:avLst/>
          </a:prstGeom>
        </p:spPr>
        <p:txBody>
          <a:bodyPr/>
          <a:lstStyle>
            <a:lvl1pPr fontAlgn="auto">
              <a:spcBef>
                <a:spcPts val="0"/>
              </a:spcBef>
              <a:spcAft>
                <a:spcPts val="0"/>
              </a:spcAft>
              <a:defRPr>
                <a:latin typeface="+mn-lt"/>
                <a:cs typeface="+mn-cs"/>
              </a:defRPr>
            </a:lvl1pPr>
          </a:lstStyle>
          <a:p>
            <a:pPr>
              <a:defRPr/>
            </a:pPr>
            <a:r>
              <a:rPr lang="it-IT">
                <a:solidFill>
                  <a:prstClr val="black"/>
                </a:solidFill>
              </a:rPr>
              <a:t>Rev B - 12/10/17</a:t>
            </a:r>
            <a:endParaRPr lang="it-IT" dirty="0">
              <a:solidFill>
                <a:prstClr val="black"/>
              </a:solidFill>
            </a:endParaRPr>
          </a:p>
        </p:txBody>
      </p:sp>
    </p:spTree>
    <p:extLst>
      <p:ext uri="{BB962C8B-B14F-4D97-AF65-F5344CB8AC3E}">
        <p14:creationId xmlns:p14="http://schemas.microsoft.com/office/powerpoint/2010/main" val="6111424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sldNum="0" hd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69318"/>
            <a:ext cx="9144000" cy="21741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3086104"/>
            <a:ext cx="8382000" cy="830997"/>
          </a:xfrm>
          <a:prstGeom prst="rect">
            <a:avLst/>
          </a:prstGeom>
          <a:noFill/>
        </p:spPr>
        <p:txBody>
          <a:bodyPr wrap="square" rtlCol="0" anchor="t" anchorCtr="0">
            <a:spAutoFit/>
          </a:bodyPr>
          <a:lstStyle/>
          <a:p>
            <a:pPr algn="ctr"/>
            <a:r>
              <a:rPr lang="en-US" sz="2400" i="1" dirty="0">
                <a:solidFill>
                  <a:schemeClr val="accent3"/>
                </a:solidFill>
                <a:latin typeface="Oswald" pitchFamily="50"/>
              </a:rPr>
              <a:t>Continuous monitoring of patients - anytime , anywhere, in hospital and at home </a:t>
            </a:r>
          </a:p>
        </p:txBody>
      </p:sp>
      <p:sp>
        <p:nvSpPr>
          <p:cNvPr id="11" name="Rectangle 10"/>
          <p:cNvSpPr/>
          <p:nvPr/>
        </p:nvSpPr>
        <p:spPr>
          <a:xfrm>
            <a:off x="2809296" y="2969318"/>
            <a:ext cx="3525408" cy="45719"/>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200153"/>
            <a:ext cx="5181600" cy="1085597"/>
          </a:xfrm>
          <a:prstGeom prst="rect">
            <a:avLst/>
          </a:prstGeom>
        </p:spPr>
      </p:pic>
      <p:sp>
        <p:nvSpPr>
          <p:cNvPr id="3" name="Segnaposto piè di pagina 2"/>
          <p:cNvSpPr>
            <a:spLocks noGrp="1"/>
          </p:cNvSpPr>
          <p:nvPr>
            <p:ph type="ftr" sz="quarter" idx="3"/>
          </p:nvPr>
        </p:nvSpPr>
        <p:spPr/>
        <p:txBody>
          <a:bodyPr/>
          <a:lstStyle/>
          <a:p>
            <a:r>
              <a:rPr lang="en-US"/>
              <a:t>Rev B - 12/10/17</a:t>
            </a:r>
            <a:endParaRPr lang="en-US" dirty="0"/>
          </a:p>
        </p:txBody>
      </p:sp>
    </p:spTree>
    <p:extLst>
      <p:ext uri="{BB962C8B-B14F-4D97-AF65-F5344CB8AC3E}">
        <p14:creationId xmlns:p14="http://schemas.microsoft.com/office/powerpoint/2010/main" val="40363436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F3A143E-8558-4CFC-A6AB-1DE651845A5A}"/>
              </a:ext>
            </a:extLst>
          </p:cNvPr>
          <p:cNvSpPr>
            <a:spLocks noGrp="1"/>
          </p:cNvSpPr>
          <p:nvPr>
            <p:ph type="ftr" sz="quarter" idx="3"/>
          </p:nvPr>
        </p:nvSpPr>
        <p:spPr/>
        <p:txBody>
          <a:bodyPr/>
          <a:lstStyle/>
          <a:p>
            <a:r>
              <a:rPr lang="en-US"/>
              <a:t>Rev B - 12/10/17</a:t>
            </a:r>
          </a:p>
        </p:txBody>
      </p:sp>
      <p:sp>
        <p:nvSpPr>
          <p:cNvPr id="3" name="Segnaposto contenuto 4">
            <a:extLst>
              <a:ext uri="{FF2B5EF4-FFF2-40B4-BE49-F238E27FC236}">
                <a16:creationId xmlns:a16="http://schemas.microsoft.com/office/drawing/2014/main" id="{42F2F070-2C50-48FE-BF1F-1FD50DD26810}"/>
              </a:ext>
            </a:extLst>
          </p:cNvPr>
          <p:cNvSpPr txBox="1">
            <a:spLocks/>
          </p:cNvSpPr>
          <p:nvPr/>
        </p:nvSpPr>
        <p:spPr>
          <a:xfrm>
            <a:off x="-609600" y="23696"/>
            <a:ext cx="4644516" cy="459483"/>
          </a:xfrm>
          <a:prstGeom prst="rect">
            <a:avLst/>
          </a:prstGeom>
        </p:spPr>
        <p:txBody>
          <a:bodyPr anchor="b">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n-GB" sz="2700" b="1" dirty="0" err="1">
                <a:solidFill>
                  <a:srgbClr val="0070C0"/>
                </a:solidFill>
                <a:effectLst>
                  <a:outerShdw blurRad="38100" dist="38100" dir="2700000" algn="tl">
                    <a:srgbClr val="000000">
                      <a:alpha val="43137"/>
                    </a:srgbClr>
                  </a:outerShdw>
                </a:effectLst>
              </a:rPr>
              <a:t>WinMedical</a:t>
            </a:r>
            <a:r>
              <a:rPr lang="en-GB" sz="2700" b="1" dirty="0">
                <a:solidFill>
                  <a:srgbClr val="0070C0"/>
                </a:solidFill>
                <a:effectLst>
                  <a:outerShdw blurRad="38100" dist="38100" dir="2700000" algn="tl">
                    <a:srgbClr val="000000">
                      <a:alpha val="43137"/>
                    </a:srgbClr>
                  </a:outerShdw>
                </a:effectLst>
              </a:rPr>
              <a:t> and Wiser</a:t>
            </a:r>
          </a:p>
        </p:txBody>
      </p:sp>
      <p:pic>
        <p:nvPicPr>
          <p:cNvPr id="4" name="Immagine 3">
            <a:extLst>
              <a:ext uri="{FF2B5EF4-FFF2-40B4-BE49-F238E27FC236}">
                <a16:creationId xmlns:a16="http://schemas.microsoft.com/office/drawing/2014/main" id="{0D615350-3879-4804-A61A-61E481B804C0}"/>
              </a:ext>
            </a:extLst>
          </p:cNvPr>
          <p:cNvPicPr>
            <a:picLocks noChangeAspect="1"/>
          </p:cNvPicPr>
          <p:nvPr/>
        </p:nvPicPr>
        <p:blipFill>
          <a:blip r:embed="rId2"/>
          <a:stretch>
            <a:fillRect/>
          </a:stretch>
        </p:blipFill>
        <p:spPr>
          <a:xfrm>
            <a:off x="4444906" y="133350"/>
            <a:ext cx="4542962" cy="2895600"/>
          </a:xfrm>
          <a:prstGeom prst="rect">
            <a:avLst/>
          </a:prstGeom>
        </p:spPr>
      </p:pic>
      <p:sp>
        <p:nvSpPr>
          <p:cNvPr id="5" name="Rettangolo 4">
            <a:extLst>
              <a:ext uri="{FF2B5EF4-FFF2-40B4-BE49-F238E27FC236}">
                <a16:creationId xmlns:a16="http://schemas.microsoft.com/office/drawing/2014/main" id="{50E6DE5E-88F9-432A-87E3-8A7AEF8FBDBD}"/>
              </a:ext>
            </a:extLst>
          </p:cNvPr>
          <p:cNvSpPr/>
          <p:nvPr/>
        </p:nvSpPr>
        <p:spPr>
          <a:xfrm>
            <a:off x="76200" y="514350"/>
            <a:ext cx="8686800" cy="4616648"/>
          </a:xfrm>
          <a:prstGeom prst="rect">
            <a:avLst/>
          </a:prstGeom>
        </p:spPr>
        <p:txBody>
          <a:bodyPr wrap="square">
            <a:spAutoFit/>
          </a:bodyPr>
          <a:lstStyle/>
          <a:p>
            <a:pPr algn="just" fontAlgn="base">
              <a:spcBef>
                <a:spcPct val="0"/>
              </a:spcBef>
              <a:spcAft>
                <a:spcPct val="0"/>
              </a:spcAft>
            </a:pPr>
            <a:r>
              <a:rPr lang="en-GB" sz="1600" dirty="0">
                <a:solidFill>
                  <a:prstClr val="black"/>
                </a:solidFill>
                <a:latin typeface="Arial" charset="0"/>
                <a:cs typeface="Arial" charset="0"/>
              </a:rPr>
              <a:t>Strengths:</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Risk assessment support</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Easy to use: focus on user experience</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Identification of “weak spots”</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State of the art cyber security expertise  </a:t>
            </a:r>
          </a:p>
          <a:p>
            <a:pPr algn="just" fontAlgn="base">
              <a:spcBef>
                <a:spcPct val="0"/>
              </a:spcBef>
              <a:spcAft>
                <a:spcPct val="0"/>
              </a:spcAft>
            </a:pPr>
            <a:endParaRPr lang="en-GB" sz="1600" dirty="0">
              <a:solidFill>
                <a:prstClr val="black"/>
              </a:solidFill>
              <a:latin typeface="Arial" charset="0"/>
              <a:cs typeface="Arial" charset="0"/>
            </a:endParaRPr>
          </a:p>
          <a:p>
            <a:pPr marL="285750" indent="-285750" algn="just" fontAlgn="base">
              <a:spcBef>
                <a:spcPct val="0"/>
              </a:spcBef>
              <a:spcAft>
                <a:spcPct val="0"/>
              </a:spcAft>
              <a:buFont typeface="Arial" panose="020B0604020202020204" pitchFamily="34" charset="0"/>
              <a:buChar char="•"/>
            </a:pPr>
            <a:endParaRPr lang="en-GB" sz="1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lvl="0" algn="just" fontAlgn="base">
              <a:spcBef>
                <a:spcPct val="0"/>
              </a:spcBef>
              <a:spcAft>
                <a:spcPct val="0"/>
              </a:spcAft>
            </a:pPr>
            <a:r>
              <a:rPr lang="en-GB" sz="1600" dirty="0">
                <a:solidFill>
                  <a:prstClr val="black"/>
                </a:solidFill>
                <a:latin typeface="Arial" charset="0"/>
                <a:cs typeface="Arial" charset="0"/>
              </a:rPr>
              <a:t>Possible improvements:</a:t>
            </a:r>
          </a:p>
          <a:p>
            <a:pPr marL="285750" lvl="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Implementation of risk assessment based on ISO 14971:2012 approach</a:t>
            </a:r>
          </a:p>
          <a:p>
            <a:pPr marL="285750" lvl="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Risk Reporting centred on specific identified “weak spots”</a:t>
            </a:r>
          </a:p>
          <a:p>
            <a:pPr marL="285750" lvl="0" indent="-285750" algn="just" fontAlgn="base">
              <a:spcBef>
                <a:spcPct val="0"/>
              </a:spcBef>
              <a:spcAft>
                <a:spcPct val="0"/>
              </a:spcAft>
              <a:buFont typeface="Arial" panose="020B0604020202020204" pitchFamily="34" charset="0"/>
              <a:buChar char="•"/>
            </a:pPr>
            <a:endParaRPr lang="en-GB" sz="1600" dirty="0">
              <a:solidFill>
                <a:prstClr val="black"/>
              </a:solidFill>
              <a:latin typeface="Arial" charset="0"/>
              <a:cs typeface="Arial" charset="0"/>
            </a:endParaRPr>
          </a:p>
          <a:p>
            <a:pPr marL="285750" lvl="0" indent="-285750" algn="just" fontAlgn="base">
              <a:spcBef>
                <a:spcPct val="0"/>
              </a:spcBef>
              <a:spcAft>
                <a:spcPct val="0"/>
              </a:spcAft>
              <a:buFont typeface="Arial" panose="020B0604020202020204" pitchFamily="34" charset="0"/>
              <a:buChar char="•"/>
            </a:pPr>
            <a:endParaRPr lang="en-GB" sz="1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p:txBody>
      </p:sp>
    </p:spTree>
    <p:extLst>
      <p:ext uri="{BB962C8B-B14F-4D97-AF65-F5344CB8AC3E}">
        <p14:creationId xmlns:p14="http://schemas.microsoft.com/office/powerpoint/2010/main" val="676735629"/>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6DEFC271-C0DD-4926-93E7-97207A4E326B}"/>
              </a:ext>
            </a:extLst>
          </p:cNvPr>
          <p:cNvSpPr>
            <a:spLocks noGrp="1"/>
          </p:cNvSpPr>
          <p:nvPr>
            <p:ph type="ftr" sz="quarter" idx="3"/>
          </p:nvPr>
        </p:nvSpPr>
        <p:spPr/>
        <p:txBody>
          <a:bodyPr/>
          <a:lstStyle/>
          <a:p>
            <a:r>
              <a:rPr lang="en-US"/>
              <a:t>Rev B - 12/10/17</a:t>
            </a:r>
          </a:p>
        </p:txBody>
      </p:sp>
      <p:sp>
        <p:nvSpPr>
          <p:cNvPr id="3" name="Segnaposto contenuto 4">
            <a:extLst>
              <a:ext uri="{FF2B5EF4-FFF2-40B4-BE49-F238E27FC236}">
                <a16:creationId xmlns:a16="http://schemas.microsoft.com/office/drawing/2014/main" id="{6407B78C-1DBE-4F1E-8A24-1F026E78765C}"/>
              </a:ext>
            </a:extLst>
          </p:cNvPr>
          <p:cNvSpPr txBox="1">
            <a:spLocks/>
          </p:cNvSpPr>
          <p:nvPr/>
        </p:nvSpPr>
        <p:spPr>
          <a:xfrm>
            <a:off x="-609600" y="23696"/>
            <a:ext cx="4644516" cy="459483"/>
          </a:xfrm>
          <a:prstGeom prst="rect">
            <a:avLst/>
          </a:prstGeom>
        </p:spPr>
        <p:txBody>
          <a:bodyPr anchor="b">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n-GB" sz="2700" b="1" dirty="0" err="1">
                <a:solidFill>
                  <a:srgbClr val="0070C0"/>
                </a:solidFill>
                <a:effectLst>
                  <a:outerShdw blurRad="38100" dist="38100" dir="2700000" algn="tl">
                    <a:srgbClr val="000000">
                      <a:alpha val="43137"/>
                    </a:srgbClr>
                  </a:outerShdw>
                </a:effectLst>
              </a:rPr>
              <a:t>WinMedical</a:t>
            </a:r>
            <a:r>
              <a:rPr lang="en-GB" sz="2700" b="1" dirty="0">
                <a:solidFill>
                  <a:srgbClr val="0070C0"/>
                </a:solidFill>
                <a:effectLst>
                  <a:outerShdw blurRad="38100" dist="38100" dir="2700000" algn="tl">
                    <a:srgbClr val="000000">
                      <a:alpha val="43137"/>
                    </a:srgbClr>
                  </a:outerShdw>
                </a:effectLst>
              </a:rPr>
              <a:t> and Wiser</a:t>
            </a:r>
          </a:p>
        </p:txBody>
      </p:sp>
      <p:sp>
        <p:nvSpPr>
          <p:cNvPr id="4" name="Rettangolo 3">
            <a:extLst>
              <a:ext uri="{FF2B5EF4-FFF2-40B4-BE49-F238E27FC236}">
                <a16:creationId xmlns:a16="http://schemas.microsoft.com/office/drawing/2014/main" id="{3504E713-4CCE-4C70-BC33-3476D6616982}"/>
              </a:ext>
            </a:extLst>
          </p:cNvPr>
          <p:cNvSpPr/>
          <p:nvPr/>
        </p:nvSpPr>
        <p:spPr>
          <a:xfrm>
            <a:off x="76200" y="514350"/>
            <a:ext cx="8686800" cy="2893100"/>
          </a:xfrm>
          <a:prstGeom prst="rect">
            <a:avLst/>
          </a:prstGeom>
        </p:spPr>
        <p:txBody>
          <a:bodyPr wrap="square">
            <a:spAutoFit/>
          </a:bodyPr>
          <a:lstStyle/>
          <a:p>
            <a:pPr algn="just" fontAlgn="base">
              <a:spcBef>
                <a:spcPct val="0"/>
              </a:spcBef>
              <a:spcAft>
                <a:spcPct val="0"/>
              </a:spcAft>
            </a:pPr>
            <a:r>
              <a:rPr lang="en-GB" sz="1600" dirty="0">
                <a:solidFill>
                  <a:prstClr val="black"/>
                </a:solidFill>
                <a:latin typeface="Arial" charset="0"/>
                <a:cs typeface="Arial" charset="0"/>
              </a:rPr>
              <a:t>Why Wiser EAP: unique opportunity to work with an international consortium specialised in cyber-security</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Security strategy: we have enlarged our horizon on security and became more aware of risks and opportunities </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Wiser overtime: continuous interaction with EAP users, quick implementation of features, open mind approach to constructive criticism </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Lessons learnt: never underestimate hackers’ creativity, stay on top of the game, profit from third </a:t>
            </a:r>
            <a:r>
              <a:rPr lang="en-GB" sz="1600">
                <a:solidFill>
                  <a:prstClr val="black"/>
                </a:solidFill>
                <a:latin typeface="Arial" charset="0"/>
                <a:cs typeface="Arial" charset="0"/>
              </a:rPr>
              <a:t>party expertise     </a:t>
            </a:r>
            <a:endParaRPr lang="en-GB" sz="1600" dirty="0">
              <a:solidFill>
                <a:prstClr val="black"/>
              </a:solidFill>
              <a:latin typeface="Arial" charset="0"/>
              <a:cs typeface="Arial" charset="0"/>
            </a:endParaRPr>
          </a:p>
          <a:p>
            <a:pPr algn="just" fontAlgn="base">
              <a:spcBef>
                <a:spcPct val="0"/>
              </a:spcBef>
              <a:spcAft>
                <a:spcPct val="0"/>
              </a:spcAft>
            </a:pPr>
            <a:endParaRPr lang="en-GB" sz="600" dirty="0">
              <a:solidFill>
                <a:prstClr val="black"/>
              </a:solidFill>
              <a:latin typeface="Arial" charset="0"/>
              <a:cs typeface="Arial" charset="0"/>
            </a:endParaRPr>
          </a:p>
        </p:txBody>
      </p:sp>
    </p:spTree>
    <p:extLst>
      <p:ext uri="{BB962C8B-B14F-4D97-AF65-F5344CB8AC3E}">
        <p14:creationId xmlns:p14="http://schemas.microsoft.com/office/powerpoint/2010/main" val="869435455"/>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351777"/>
            <a:ext cx="6934200" cy="454025"/>
          </a:xfrm>
          <a:prstGeom prst="rect">
            <a:avLst/>
          </a:prstGeom>
          <a:noFill/>
          <a:ln w="9525">
            <a:noFill/>
            <a:miter lim="800000"/>
            <a:headEnd/>
            <a:tailEnd/>
          </a:ln>
        </p:spPr>
      </p:pic>
      <p:pic>
        <p:nvPicPr>
          <p:cNvPr id="30" name="Picture 2" descr="logo-winp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0"/>
            <a:ext cx="1704975" cy="666751"/>
          </a:xfrm>
          <a:prstGeom prst="rect">
            <a:avLst/>
          </a:prstGeom>
          <a:noFill/>
        </p:spPr>
      </p:pic>
      <p:pic>
        <p:nvPicPr>
          <p:cNvPr id="49" name="Immagin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66750"/>
            <a:ext cx="9144000" cy="3657600"/>
          </a:xfrm>
          <a:prstGeom prst="rect">
            <a:avLst/>
          </a:prstGeom>
          <a:noFill/>
          <a:ln w="9525">
            <a:noFill/>
            <a:miter lim="800000"/>
            <a:headEnd/>
            <a:tailEnd/>
          </a:ln>
        </p:spPr>
      </p:pic>
      <p:grpSp>
        <p:nvGrpSpPr>
          <p:cNvPr id="2" name="Gruppo 32"/>
          <p:cNvGrpSpPr/>
          <p:nvPr/>
        </p:nvGrpSpPr>
        <p:grpSpPr>
          <a:xfrm>
            <a:off x="550043" y="1468440"/>
            <a:ext cx="8043913" cy="2777329"/>
            <a:chOff x="571472" y="1500180"/>
            <a:chExt cx="8043913" cy="2777329"/>
          </a:xfrm>
        </p:grpSpPr>
        <p:grpSp>
          <p:nvGrpSpPr>
            <p:cNvPr id="4" name="Gruppo 25"/>
            <p:cNvGrpSpPr/>
            <p:nvPr/>
          </p:nvGrpSpPr>
          <p:grpSpPr>
            <a:xfrm>
              <a:off x="5807874" y="2285998"/>
              <a:ext cx="2807511" cy="900113"/>
              <a:chOff x="5807874" y="2285998"/>
              <a:chExt cx="2807511" cy="900113"/>
            </a:xfrm>
          </p:grpSpPr>
          <p:sp>
            <p:nvSpPr>
              <p:cNvPr id="57" name="CasellaDiTesto 56"/>
              <p:cNvSpPr txBox="1"/>
              <p:nvPr/>
            </p:nvSpPr>
            <p:spPr>
              <a:xfrm>
                <a:off x="5807874" y="2597555"/>
                <a:ext cx="2095445"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algn="ctr" fontAlgn="auto">
                  <a:spcBef>
                    <a:spcPts val="0"/>
                  </a:spcBef>
                  <a:spcAft>
                    <a:spcPts val="0"/>
                  </a:spcAft>
                  <a:defRPr/>
                </a:pPr>
                <a:r>
                  <a:rPr lang="it-IT" sz="1200" dirty="0">
                    <a:solidFill>
                      <a:srgbClr val="0070C0"/>
                    </a:solidFill>
                    <a:latin typeface="Century Gothic" pitchFamily="34" charset="0"/>
                  </a:rPr>
                  <a:t>2-Lead ECG &amp; </a:t>
                </a:r>
                <a:r>
                  <a:rPr lang="it-IT" sz="1200" dirty="0" err="1">
                    <a:solidFill>
                      <a:srgbClr val="0070C0"/>
                    </a:solidFill>
                    <a:latin typeface="Century Gothic" pitchFamily="34" charset="0"/>
                  </a:rPr>
                  <a:t>Heart</a:t>
                </a:r>
                <a:r>
                  <a:rPr lang="it-IT" sz="1200" dirty="0">
                    <a:solidFill>
                      <a:srgbClr val="0070C0"/>
                    </a:solidFill>
                    <a:latin typeface="Century Gothic" pitchFamily="34" charset="0"/>
                  </a:rPr>
                  <a:t> Rate</a:t>
                </a:r>
              </a:p>
            </p:txBody>
          </p:sp>
          <p:pic>
            <p:nvPicPr>
              <p:cNvPr id="67" name="Immagin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5272" y="2285998"/>
                <a:ext cx="900113" cy="900113"/>
              </a:xfrm>
              <a:prstGeom prst="rect">
                <a:avLst/>
              </a:prstGeom>
              <a:noFill/>
              <a:ln w="9525">
                <a:noFill/>
                <a:miter lim="800000"/>
                <a:headEnd/>
                <a:tailEnd/>
              </a:ln>
            </p:spPr>
          </p:pic>
        </p:grpSp>
        <p:grpSp>
          <p:nvGrpSpPr>
            <p:cNvPr id="5" name="Gruppo 27"/>
            <p:cNvGrpSpPr/>
            <p:nvPr/>
          </p:nvGrpSpPr>
          <p:grpSpPr>
            <a:xfrm>
              <a:off x="1807346" y="3314711"/>
              <a:ext cx="1928826" cy="900113"/>
              <a:chOff x="1807346" y="3314711"/>
              <a:chExt cx="1928826" cy="900113"/>
            </a:xfrm>
          </p:grpSpPr>
          <p:sp>
            <p:nvSpPr>
              <p:cNvPr id="56" name="CasellaDiTesto 55"/>
              <p:cNvSpPr txBox="1"/>
              <p:nvPr/>
            </p:nvSpPr>
            <p:spPr>
              <a:xfrm>
                <a:off x="2721746" y="3626268"/>
                <a:ext cx="1014426"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fontAlgn="auto">
                  <a:spcBef>
                    <a:spcPts val="0"/>
                  </a:spcBef>
                  <a:spcAft>
                    <a:spcPts val="0"/>
                  </a:spcAft>
                  <a:defRPr/>
                </a:pPr>
                <a:r>
                  <a:rPr lang="it-IT" sz="1200" dirty="0">
                    <a:solidFill>
                      <a:srgbClr val="0070C0"/>
                    </a:solidFill>
                    <a:latin typeface="Century Gothic" pitchFamily="34" charset="0"/>
                  </a:rPr>
                  <a:t>SpO2 and </a:t>
                </a:r>
                <a:r>
                  <a:rPr lang="it-IT" sz="1200" dirty="0" err="1">
                    <a:solidFill>
                      <a:srgbClr val="0070C0"/>
                    </a:solidFill>
                    <a:latin typeface="Century Gothic" pitchFamily="34" charset="0"/>
                  </a:rPr>
                  <a:t>Pulse</a:t>
                </a:r>
                <a:r>
                  <a:rPr lang="it-IT" sz="1200" dirty="0">
                    <a:solidFill>
                      <a:srgbClr val="0070C0"/>
                    </a:solidFill>
                    <a:latin typeface="Century Gothic" pitchFamily="34" charset="0"/>
                  </a:rPr>
                  <a:t> Rate</a:t>
                </a:r>
              </a:p>
            </p:txBody>
          </p:sp>
          <p:pic>
            <p:nvPicPr>
              <p:cNvPr id="70" name="Immagin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7346" y="3314711"/>
                <a:ext cx="809625" cy="900113"/>
              </a:xfrm>
              <a:prstGeom prst="rect">
                <a:avLst/>
              </a:prstGeom>
              <a:noFill/>
              <a:ln w="9525">
                <a:noFill/>
                <a:miter lim="800000"/>
                <a:headEnd/>
                <a:tailEnd/>
              </a:ln>
            </p:spPr>
          </p:pic>
        </p:grpSp>
        <p:grpSp>
          <p:nvGrpSpPr>
            <p:cNvPr id="6" name="Gruppo 23"/>
            <p:cNvGrpSpPr/>
            <p:nvPr/>
          </p:nvGrpSpPr>
          <p:grpSpPr>
            <a:xfrm>
              <a:off x="1247780" y="1500180"/>
              <a:ext cx="2538402" cy="900113"/>
              <a:chOff x="1247780" y="1500180"/>
              <a:chExt cx="2538402" cy="900113"/>
            </a:xfrm>
          </p:grpSpPr>
          <p:sp>
            <p:nvSpPr>
              <p:cNvPr id="62" name="CasellaDiTesto 61"/>
              <p:cNvSpPr txBox="1"/>
              <p:nvPr/>
            </p:nvSpPr>
            <p:spPr>
              <a:xfrm>
                <a:off x="2176474" y="1811737"/>
                <a:ext cx="1609708"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fontAlgn="auto">
                  <a:spcBef>
                    <a:spcPts val="0"/>
                  </a:spcBef>
                  <a:spcAft>
                    <a:spcPts val="0"/>
                  </a:spcAft>
                  <a:defRPr/>
                </a:pPr>
                <a:r>
                  <a:rPr lang="en-US" sz="1200" dirty="0">
                    <a:solidFill>
                      <a:srgbClr val="0070C0"/>
                    </a:solidFill>
                    <a:latin typeface="Century Gothic" pitchFamily="34" charset="0"/>
                  </a:rPr>
                  <a:t>5-Lead ECG</a:t>
                </a:r>
              </a:p>
            </p:txBody>
          </p:sp>
          <p:pic>
            <p:nvPicPr>
              <p:cNvPr id="71" name="Immagin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7780" y="1500180"/>
                <a:ext cx="900113" cy="900113"/>
              </a:xfrm>
              <a:prstGeom prst="rect">
                <a:avLst/>
              </a:prstGeom>
              <a:noFill/>
              <a:ln w="9525">
                <a:noFill/>
                <a:miter lim="800000"/>
                <a:headEnd/>
                <a:tailEnd/>
              </a:ln>
            </p:spPr>
          </p:pic>
        </p:grpSp>
        <p:grpSp>
          <p:nvGrpSpPr>
            <p:cNvPr id="7" name="Gruppo 26"/>
            <p:cNvGrpSpPr/>
            <p:nvPr/>
          </p:nvGrpSpPr>
          <p:grpSpPr>
            <a:xfrm>
              <a:off x="571472" y="2500312"/>
              <a:ext cx="3071834" cy="717769"/>
              <a:chOff x="571472" y="2500312"/>
              <a:chExt cx="3071834" cy="717769"/>
            </a:xfrm>
          </p:grpSpPr>
          <p:sp>
            <p:nvSpPr>
              <p:cNvPr id="55" name="CasellaDiTesto 54"/>
              <p:cNvSpPr txBox="1"/>
              <p:nvPr/>
            </p:nvSpPr>
            <p:spPr>
              <a:xfrm>
                <a:off x="1500166" y="2571750"/>
                <a:ext cx="214314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fontAlgn="auto">
                  <a:spcBef>
                    <a:spcPts val="0"/>
                  </a:spcBef>
                  <a:spcAft>
                    <a:spcPts val="0"/>
                  </a:spcAft>
                  <a:defRPr/>
                </a:pPr>
                <a:r>
                  <a:rPr lang="en-US" sz="1200" dirty="0">
                    <a:solidFill>
                      <a:srgbClr val="0070C0"/>
                    </a:solidFill>
                    <a:latin typeface="Century Gothic" pitchFamily="34" charset="0"/>
                  </a:rPr>
                  <a:t>5-Lead ECG with </a:t>
                </a:r>
              </a:p>
              <a:p>
                <a:pPr algn="ctr" fontAlgn="auto">
                  <a:spcBef>
                    <a:spcPts val="0"/>
                  </a:spcBef>
                  <a:spcAft>
                    <a:spcPts val="0"/>
                  </a:spcAft>
                  <a:defRPr/>
                </a:pPr>
                <a:r>
                  <a:rPr lang="en-US" sz="1200" dirty="0">
                    <a:solidFill>
                      <a:srgbClr val="0070C0"/>
                    </a:solidFill>
                    <a:latin typeface="Century Gothic" pitchFamily="34" charset="0"/>
                  </a:rPr>
                  <a:t>Arrhythmia detection &amp; Respiration Rate</a:t>
                </a:r>
              </a:p>
            </p:txBody>
          </p:sp>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472" y="2500312"/>
                <a:ext cx="857256" cy="612326"/>
              </a:xfrm>
              <a:prstGeom prst="rect">
                <a:avLst/>
              </a:prstGeom>
              <a:noFill/>
              <a:ln w="9525">
                <a:noFill/>
                <a:miter lim="800000"/>
                <a:headEnd/>
                <a:tailEnd/>
              </a:ln>
              <a:effectLst/>
            </p:spPr>
          </p:pic>
        </p:grpSp>
        <p:grpSp>
          <p:nvGrpSpPr>
            <p:cNvPr id="8" name="Gruppo 30"/>
            <p:cNvGrpSpPr/>
            <p:nvPr/>
          </p:nvGrpSpPr>
          <p:grpSpPr>
            <a:xfrm>
              <a:off x="3450420" y="1500180"/>
              <a:ext cx="2943355" cy="2777329"/>
              <a:chOff x="3257551" y="1500180"/>
              <a:chExt cx="2943355" cy="2777329"/>
            </a:xfrm>
          </p:grpSpPr>
          <p:pic>
            <p:nvPicPr>
              <p:cNvPr id="50" name="Immagine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7551" y="1500180"/>
                <a:ext cx="2943355" cy="1839909"/>
              </a:xfrm>
              <a:prstGeom prst="rect">
                <a:avLst/>
              </a:prstGeom>
              <a:noFill/>
              <a:ln w="9525">
                <a:noFill/>
                <a:miter lim="800000"/>
                <a:headEnd/>
                <a:tailEnd/>
              </a:ln>
            </p:spPr>
          </p:pic>
          <p:grpSp>
            <p:nvGrpSpPr>
              <p:cNvPr id="9" name="Gruppo 28"/>
              <p:cNvGrpSpPr/>
              <p:nvPr/>
            </p:nvGrpSpPr>
            <p:grpSpPr>
              <a:xfrm>
                <a:off x="3786182" y="3214692"/>
                <a:ext cx="2213229" cy="1062817"/>
                <a:chOff x="3786182" y="3214692"/>
                <a:chExt cx="2213229" cy="1062817"/>
              </a:xfrm>
            </p:grpSpPr>
            <p:sp>
              <p:nvSpPr>
                <p:cNvPr id="58" name="CasellaDiTesto 57"/>
                <p:cNvSpPr txBox="1"/>
                <p:nvPr/>
              </p:nvSpPr>
              <p:spPr>
                <a:xfrm>
                  <a:off x="3857620" y="4000510"/>
                  <a:ext cx="747320"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fontAlgn="auto">
                    <a:spcBef>
                      <a:spcPts val="0"/>
                    </a:spcBef>
                    <a:spcAft>
                      <a:spcPts val="0"/>
                    </a:spcAft>
                    <a:defRPr/>
                  </a:pPr>
                  <a:r>
                    <a:rPr lang="it-IT" sz="1200" dirty="0">
                      <a:solidFill>
                        <a:srgbClr val="0070C0"/>
                      </a:solidFill>
                      <a:latin typeface="Century Gothic" pitchFamily="34" charset="0"/>
                    </a:rPr>
                    <a:t>Position</a:t>
                  </a:r>
                </a:p>
              </p:txBody>
            </p:sp>
            <p:pic>
              <p:nvPicPr>
                <p:cNvPr id="68" name="Immagine 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0628" y="3286130"/>
                  <a:ext cx="900113" cy="900113"/>
                </a:xfrm>
                <a:prstGeom prst="rect">
                  <a:avLst/>
                </a:prstGeom>
                <a:noFill/>
                <a:ln w="9525">
                  <a:noFill/>
                  <a:miter lim="800000"/>
                  <a:headEnd/>
                  <a:tailEnd/>
                </a:ln>
              </p:spPr>
            </p:pic>
            <p:pic>
              <p:nvPicPr>
                <p:cNvPr id="69" name="Immagine 7"/>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6182" y="3214692"/>
                  <a:ext cx="900113" cy="900113"/>
                </a:xfrm>
                <a:prstGeom prst="rect">
                  <a:avLst/>
                </a:prstGeom>
                <a:noFill/>
                <a:ln w="9525">
                  <a:noFill/>
                  <a:miter lim="800000"/>
                  <a:headEnd/>
                  <a:tailEnd/>
                </a:ln>
              </p:spPr>
            </p:pic>
            <p:sp>
              <p:nvSpPr>
                <p:cNvPr id="21" name="CasellaDiTesto 20"/>
                <p:cNvSpPr txBox="1"/>
                <p:nvPr/>
              </p:nvSpPr>
              <p:spPr>
                <a:xfrm>
                  <a:off x="4857752" y="4000510"/>
                  <a:ext cx="1141659"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fontAlgn="auto">
                    <a:spcBef>
                      <a:spcPts val="0"/>
                    </a:spcBef>
                    <a:spcAft>
                      <a:spcPts val="0"/>
                    </a:spcAft>
                    <a:defRPr/>
                  </a:pPr>
                  <a:r>
                    <a:rPr lang="it-IT" sz="1200" dirty="0">
                      <a:solidFill>
                        <a:srgbClr val="0070C0"/>
                      </a:solidFill>
                      <a:latin typeface="Century Gothic" pitchFamily="34" charset="0"/>
                    </a:rPr>
                    <a:t>Temperature</a:t>
                  </a:r>
                </a:p>
              </p:txBody>
            </p:sp>
          </p:grpSp>
        </p:grpSp>
        <p:sp>
          <p:nvSpPr>
            <p:cNvPr id="22" name="CasellaDiTesto 21"/>
            <p:cNvSpPr txBox="1"/>
            <p:nvPr/>
          </p:nvSpPr>
          <p:spPr>
            <a:xfrm>
              <a:off x="6429388" y="1798642"/>
              <a:ext cx="625492"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algn="ctr" fontAlgn="auto">
                <a:spcBef>
                  <a:spcPts val="0"/>
                </a:spcBef>
                <a:spcAft>
                  <a:spcPts val="0"/>
                </a:spcAft>
                <a:defRPr/>
              </a:pPr>
              <a:r>
                <a:rPr lang="it-IT" sz="1200" dirty="0" err="1">
                  <a:solidFill>
                    <a:srgbClr val="0070C0"/>
                  </a:solidFill>
                  <a:latin typeface="Century Gothic" pitchFamily="34" charset="0"/>
                </a:rPr>
                <a:t>cNIBP</a:t>
              </a:r>
              <a:endParaRPr lang="it-IT" sz="1200" dirty="0">
                <a:solidFill>
                  <a:srgbClr val="0070C0"/>
                </a:solidFill>
                <a:latin typeface="Century Gothic" pitchFamily="34" charset="0"/>
              </a:endParaRPr>
            </a:p>
          </p:txBody>
        </p:sp>
        <p:sp>
          <p:nvSpPr>
            <p:cNvPr id="36" name="CasellaDiTesto 35"/>
            <p:cNvSpPr txBox="1"/>
            <p:nvPr/>
          </p:nvSpPr>
          <p:spPr>
            <a:xfrm>
              <a:off x="5606251" y="3027414"/>
              <a:ext cx="513282" cy="276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algn="ctr" fontAlgn="auto">
                <a:spcBef>
                  <a:spcPts val="0"/>
                </a:spcBef>
                <a:spcAft>
                  <a:spcPts val="0"/>
                </a:spcAft>
                <a:defRPr/>
              </a:pPr>
              <a:r>
                <a:rPr lang="it-IT" sz="1200" dirty="0">
                  <a:solidFill>
                    <a:srgbClr val="0070C0"/>
                  </a:solidFill>
                  <a:latin typeface="Century Gothic" pitchFamily="34" charset="0"/>
                </a:rPr>
                <a:t>NIBP</a:t>
              </a:r>
            </a:p>
          </p:txBody>
        </p:sp>
      </p:grpSp>
      <p:pic>
        <p:nvPicPr>
          <p:cNvPr id="35" name="Immagin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3412303">
            <a:off x="6459676" y="1859248"/>
            <a:ext cx="2713250" cy="3111931"/>
          </a:xfrm>
          <a:prstGeom prst="rect">
            <a:avLst/>
          </a:prstGeom>
        </p:spPr>
      </p:pic>
      <p:pic>
        <p:nvPicPr>
          <p:cNvPr id="12" name="Immagine 11"/>
          <p:cNvPicPr>
            <a:picLocks noChangeAspect="1"/>
          </p:cNvPicPr>
          <p:nvPr/>
        </p:nvPicPr>
        <p:blipFill>
          <a:blip r:embed="rId14">
            <a:extLst>
              <a:ext uri="{BEBA8EAE-BF5A-486C-A8C5-ECC9F3942E4B}">
                <a14:imgProps xmlns:a14="http://schemas.microsoft.com/office/drawing/2010/main">
                  <a14:imgLayer r:embed="rId15">
                    <a14:imgEffect>
                      <a14:backgroundRemoval t="0" b="100000" l="275" r="100000"/>
                    </a14:imgEffect>
                  </a14:imgLayer>
                </a14:imgProps>
              </a:ext>
              <a:ext uri="{28A0092B-C50C-407E-A947-70E740481C1C}">
                <a14:useLocalDpi xmlns:a14="http://schemas.microsoft.com/office/drawing/2010/main" val="0"/>
              </a:ext>
            </a:extLst>
          </a:blip>
          <a:stretch>
            <a:fillRect/>
          </a:stretch>
        </p:blipFill>
        <p:spPr>
          <a:xfrm>
            <a:off x="6665823" y="269080"/>
            <a:ext cx="2461340" cy="2319340"/>
          </a:xfrm>
          <a:prstGeom prst="rect">
            <a:avLst/>
          </a:prstGeom>
        </p:spPr>
      </p:pic>
      <p:sp>
        <p:nvSpPr>
          <p:cNvPr id="32" name="Rettangolo 19"/>
          <p:cNvSpPr>
            <a:spLocks noChangeArrowheads="1"/>
          </p:cNvSpPr>
          <p:nvPr/>
        </p:nvSpPr>
        <p:spPr bwMode="auto">
          <a:xfrm>
            <a:off x="0" y="590550"/>
            <a:ext cx="9144000" cy="1023998"/>
          </a:xfrm>
          <a:prstGeom prst="rect">
            <a:avLst/>
          </a:prstGeom>
          <a:noFill/>
          <a:ln w="9525">
            <a:noFill/>
            <a:miter lim="800000"/>
            <a:headEnd/>
            <a:tailEnd/>
          </a:ln>
        </p:spPr>
        <p:txBody>
          <a:bodyPr>
            <a:spAutoFit/>
          </a:bodyPr>
          <a:lstStyle/>
          <a:p>
            <a:pPr algn="ctr">
              <a:lnSpc>
                <a:spcPct val="150000"/>
              </a:lnSpc>
            </a:pPr>
            <a:r>
              <a:rPr lang="en-US" sz="1400" dirty="0">
                <a:solidFill>
                  <a:srgbClr val="0070C0"/>
                </a:solidFill>
                <a:latin typeface="Century Gothic" pitchFamily="34" charset="0"/>
              </a:rPr>
              <a:t>Is the most comprehensive </a:t>
            </a:r>
            <a:r>
              <a:rPr lang="en-US" sz="1400" b="1" dirty="0">
                <a:solidFill>
                  <a:srgbClr val="0070C0"/>
                </a:solidFill>
                <a:latin typeface="Century Gothic" pitchFamily="34" charset="0"/>
              </a:rPr>
              <a:t>wearable </a:t>
            </a:r>
            <a:r>
              <a:rPr lang="en-US" sz="1400" dirty="0">
                <a:solidFill>
                  <a:srgbClr val="0070C0"/>
                </a:solidFill>
                <a:latin typeface="Century Gothic" pitchFamily="34" charset="0"/>
              </a:rPr>
              <a:t>and </a:t>
            </a:r>
            <a:r>
              <a:rPr lang="en-US" sz="1400" b="1" dirty="0">
                <a:solidFill>
                  <a:srgbClr val="0070C0"/>
                </a:solidFill>
                <a:latin typeface="Century Gothic" pitchFamily="34" charset="0"/>
              </a:rPr>
              <a:t>modular system</a:t>
            </a:r>
          </a:p>
          <a:p>
            <a:pPr algn="ctr">
              <a:lnSpc>
                <a:spcPct val="150000"/>
              </a:lnSpc>
            </a:pPr>
            <a:r>
              <a:rPr lang="en-US" sz="1400" dirty="0">
                <a:solidFill>
                  <a:srgbClr val="0070C0"/>
                </a:solidFill>
                <a:latin typeface="Century Gothic" pitchFamily="34" charset="0"/>
                <a:ea typeface="Calibri" pitchFamily="34" charset="0"/>
                <a:cs typeface="Calibri" pitchFamily="34" charset="0"/>
              </a:rPr>
              <a:t>for real-time, continuous and simultaneous </a:t>
            </a:r>
            <a:r>
              <a:rPr lang="en-US" sz="1400" b="1" dirty="0">
                <a:solidFill>
                  <a:srgbClr val="0070C0"/>
                </a:solidFill>
                <a:latin typeface="Century Gothic" pitchFamily="34" charset="0"/>
                <a:ea typeface="Calibri" pitchFamily="34" charset="0"/>
                <a:cs typeface="Calibri" pitchFamily="34" charset="0"/>
              </a:rPr>
              <a:t>vital signs monitoring </a:t>
            </a:r>
            <a:r>
              <a:rPr lang="en-US" sz="1400" dirty="0">
                <a:solidFill>
                  <a:srgbClr val="0070C0"/>
                </a:solidFill>
                <a:latin typeface="Century Gothic" pitchFamily="34" charset="0"/>
                <a:ea typeface="Calibri" pitchFamily="34" charset="0"/>
                <a:cs typeface="Calibri" pitchFamily="34" charset="0"/>
              </a:rPr>
              <a:t>in </a:t>
            </a:r>
            <a:r>
              <a:rPr lang="en-US" sz="1400" b="1" dirty="0">
                <a:solidFill>
                  <a:srgbClr val="0070C0"/>
                </a:solidFill>
                <a:latin typeface="Century Gothic" pitchFamily="34" charset="0"/>
                <a:ea typeface="Calibri" pitchFamily="34" charset="0"/>
                <a:cs typeface="Calibri" pitchFamily="34" charset="0"/>
              </a:rPr>
              <a:t>non-critical care units </a:t>
            </a:r>
            <a:r>
              <a:rPr lang="en-US" sz="1400" dirty="0">
                <a:solidFill>
                  <a:srgbClr val="0070C0"/>
                </a:solidFill>
                <a:latin typeface="Century Gothic" pitchFamily="34" charset="0"/>
                <a:ea typeface="Calibri" pitchFamily="34" charset="0"/>
                <a:cs typeface="Calibri" pitchFamily="34" charset="0"/>
              </a:rPr>
              <a:t>and </a:t>
            </a:r>
            <a:r>
              <a:rPr lang="en-US" sz="1400" b="1" dirty="0">
                <a:solidFill>
                  <a:srgbClr val="0070C0"/>
                </a:solidFill>
                <a:latin typeface="Century Gothic" pitchFamily="34" charset="0"/>
                <a:ea typeface="Calibri" pitchFamily="34" charset="0"/>
                <a:cs typeface="Calibri" pitchFamily="34" charset="0"/>
              </a:rPr>
              <a:t>at home, </a:t>
            </a:r>
            <a:r>
              <a:rPr lang="en-US" sz="1400" dirty="0">
                <a:solidFill>
                  <a:srgbClr val="0070C0"/>
                </a:solidFill>
                <a:latin typeface="Century Gothic" pitchFamily="34" charset="0"/>
                <a:ea typeface="Calibri" pitchFamily="34" charset="0"/>
                <a:cs typeface="Calibri" pitchFamily="34" charset="0"/>
              </a:rPr>
              <a:t>via Bluetooth or Wi-Fi</a:t>
            </a:r>
            <a:endParaRPr lang="en-US" sz="1400" dirty="0">
              <a:solidFill>
                <a:srgbClr val="0070C0"/>
              </a:solidFill>
              <a:latin typeface="Century Gothic" pitchFamily="34" charset="0"/>
            </a:endParaRPr>
          </a:p>
        </p:txBody>
      </p:sp>
      <p:sp>
        <p:nvSpPr>
          <p:cNvPr id="3" name="Segnaposto piè di pagina 2"/>
          <p:cNvSpPr>
            <a:spLocks noGrp="1"/>
          </p:cNvSpPr>
          <p:nvPr>
            <p:ph type="ftr" sz="quarter" idx="3"/>
          </p:nvPr>
        </p:nvSpPr>
        <p:spPr/>
        <p:txBody>
          <a:bodyPr/>
          <a:lstStyle/>
          <a:p>
            <a:r>
              <a:rPr lang="en-US"/>
              <a:t>Rev B - 12/10/17</a:t>
            </a:r>
          </a:p>
        </p:txBody>
      </p:sp>
    </p:spTree>
    <p:extLst>
      <p:ext uri="{BB962C8B-B14F-4D97-AF65-F5344CB8AC3E}">
        <p14:creationId xmlns:p14="http://schemas.microsoft.com/office/powerpoint/2010/main" val="3959171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1"/>
          <p:cNvSpPr txBox="1"/>
          <p:nvPr/>
        </p:nvSpPr>
        <p:spPr>
          <a:xfrm>
            <a:off x="0" y="143530"/>
            <a:ext cx="9067800" cy="461665"/>
          </a:xfrm>
          <a:prstGeom prst="rect">
            <a:avLst/>
          </a:prstGeom>
          <a:noFill/>
        </p:spPr>
        <p:txBody>
          <a:bodyPr wrap="square" rtlCol="0">
            <a:spAutoFit/>
          </a:bodyPr>
          <a:lstStyle/>
          <a:p>
            <a:pPr algn="ctr"/>
            <a:r>
              <a:rPr lang="en-US" sz="2400" b="1" dirty="0" err="1">
                <a:solidFill>
                  <a:srgbClr val="0070C0"/>
                </a:solidFill>
                <a:latin typeface="Lato" pitchFamily="34" charset="0"/>
              </a:rPr>
              <a:t>WinPack</a:t>
            </a:r>
            <a:r>
              <a:rPr lang="en-US" sz="2400" b="1" dirty="0">
                <a:solidFill>
                  <a:srgbClr val="0070C0"/>
                </a:solidFill>
                <a:latin typeface="Lato" pitchFamily="34" charset="0"/>
              </a:rPr>
              <a:t> </a:t>
            </a:r>
            <a:r>
              <a:rPr lang="en-US" sz="2400" dirty="0">
                <a:solidFill>
                  <a:srgbClr val="0070C0"/>
                </a:solidFill>
                <a:latin typeface="Lato" pitchFamily="34" charset="0"/>
              </a:rPr>
              <a:t>keeps patients continuously monitored </a:t>
            </a: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2149" t="32383" r="3751"/>
          <a:stretch/>
        </p:blipFill>
        <p:spPr>
          <a:xfrm>
            <a:off x="0" y="969991"/>
            <a:ext cx="9144000" cy="3702500"/>
          </a:xfrm>
          <a:prstGeom prst="rect">
            <a:avLst/>
          </a:prstGeom>
        </p:spPr>
      </p:pic>
      <p:sp>
        <p:nvSpPr>
          <p:cNvPr id="4" name="Segnaposto piè di pagina 3"/>
          <p:cNvSpPr>
            <a:spLocks noGrp="1"/>
          </p:cNvSpPr>
          <p:nvPr>
            <p:ph type="ftr" sz="quarter" idx="3"/>
          </p:nvPr>
        </p:nvSpPr>
        <p:spPr/>
        <p:txBody>
          <a:bodyPr/>
          <a:lstStyle/>
          <a:p>
            <a:r>
              <a:rPr lang="en-US"/>
              <a:t>Rev B - 12/10/17</a:t>
            </a:r>
          </a:p>
        </p:txBody>
      </p:sp>
    </p:spTree>
    <p:extLst>
      <p:ext uri="{BB962C8B-B14F-4D97-AF65-F5344CB8AC3E}">
        <p14:creationId xmlns:p14="http://schemas.microsoft.com/office/powerpoint/2010/main" val="3477612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p:cNvSpPr txBox="1"/>
          <p:nvPr/>
        </p:nvSpPr>
        <p:spPr>
          <a:xfrm>
            <a:off x="0" y="143530"/>
            <a:ext cx="9067800" cy="830997"/>
          </a:xfrm>
          <a:prstGeom prst="rect">
            <a:avLst/>
          </a:prstGeom>
          <a:noFill/>
        </p:spPr>
        <p:txBody>
          <a:bodyPr wrap="square" rtlCol="0">
            <a:spAutoFit/>
          </a:bodyPr>
          <a:lstStyle/>
          <a:p>
            <a:pPr algn="ctr"/>
            <a:r>
              <a:rPr lang="en-US" sz="2400" b="1" dirty="0">
                <a:solidFill>
                  <a:srgbClr val="0070C0"/>
                </a:solidFill>
                <a:latin typeface="Lato" pitchFamily="34" charset="0"/>
              </a:rPr>
              <a:t>WinPack: </a:t>
            </a:r>
            <a:r>
              <a:rPr lang="en-US" sz="2400" dirty="0">
                <a:solidFill>
                  <a:srgbClr val="0070C0"/>
                </a:solidFill>
                <a:latin typeface="Lato" pitchFamily="34" charset="0"/>
              </a:rPr>
              <a:t>Vital signs data and alerts can be accessed anywhere, at any time and on any device by the medical staff</a:t>
            </a: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5232" t="23845" r="5298" b="16924"/>
          <a:stretch/>
        </p:blipFill>
        <p:spPr>
          <a:xfrm>
            <a:off x="0" y="962916"/>
            <a:ext cx="9144000" cy="3683898"/>
          </a:xfrm>
          <a:prstGeom prst="rect">
            <a:avLst/>
          </a:prstGeom>
        </p:spPr>
      </p:pic>
      <p:sp>
        <p:nvSpPr>
          <p:cNvPr id="4" name="Segnaposto piè di pagina 3"/>
          <p:cNvSpPr>
            <a:spLocks noGrp="1"/>
          </p:cNvSpPr>
          <p:nvPr>
            <p:ph type="ftr" sz="quarter" idx="3"/>
          </p:nvPr>
        </p:nvSpPr>
        <p:spPr/>
        <p:txBody>
          <a:bodyPr/>
          <a:lstStyle/>
          <a:p>
            <a:r>
              <a:rPr lang="en-US"/>
              <a:t>Rev B - 12/10/17</a:t>
            </a:r>
          </a:p>
        </p:txBody>
      </p:sp>
    </p:spTree>
    <p:extLst>
      <p:ext uri="{BB962C8B-B14F-4D97-AF65-F5344CB8AC3E}">
        <p14:creationId xmlns:p14="http://schemas.microsoft.com/office/powerpoint/2010/main" val="1372400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 y="1168977"/>
            <a:ext cx="4114800" cy="2000548"/>
          </a:xfrm>
          <a:prstGeom prst="rect">
            <a:avLst/>
          </a:prstGeom>
        </p:spPr>
        <p:txBody>
          <a:bodyPr wrap="square">
            <a:spAutoFit/>
          </a:bodyPr>
          <a:lstStyle/>
          <a:p>
            <a:pPr algn="just" fontAlgn="base">
              <a:spcBef>
                <a:spcPct val="0"/>
              </a:spcBef>
              <a:spcAft>
                <a:spcPct val="0"/>
              </a:spcAft>
            </a:pPr>
            <a:r>
              <a:rPr lang="en-GB" sz="1600" dirty="0">
                <a:solidFill>
                  <a:prstClr val="black"/>
                </a:solidFill>
                <a:latin typeface="Arial" charset="0"/>
                <a:cs typeface="Arial" charset="0"/>
              </a:rPr>
              <a:t>The proposed architectures are:</a:t>
            </a:r>
          </a:p>
          <a:p>
            <a:pPr algn="just" fontAlgn="base">
              <a:spcBef>
                <a:spcPct val="0"/>
              </a:spcBef>
              <a:spcAft>
                <a:spcPct val="0"/>
              </a:spcAft>
            </a:pPr>
            <a:endParaRPr lang="en-GB" sz="600" dirty="0">
              <a:solidFill>
                <a:prstClr val="black"/>
              </a:solidFill>
              <a:latin typeface="Arial" charset="0"/>
              <a:cs typeface="Arial" charset="0"/>
            </a:endParaRPr>
          </a:p>
          <a:p>
            <a:pPr marL="214313" indent="-214313" algn="just" fontAlgn="base">
              <a:spcBef>
                <a:spcPct val="0"/>
              </a:spcBef>
              <a:spcAft>
                <a:spcPct val="0"/>
              </a:spcAft>
              <a:buFontTx/>
              <a:buChar char="-"/>
            </a:pPr>
            <a:r>
              <a:rPr lang="en-GB" sz="1600" dirty="0">
                <a:solidFill>
                  <a:prstClr val="black"/>
                </a:solidFill>
                <a:latin typeface="Arial" charset="0"/>
                <a:cs typeface="Arial" charset="0"/>
              </a:rPr>
              <a:t>Win@Hospital</a:t>
            </a:r>
          </a:p>
          <a:p>
            <a:pPr marL="214313" indent="-214313" algn="just" fontAlgn="base">
              <a:spcBef>
                <a:spcPct val="0"/>
              </a:spcBef>
              <a:spcAft>
                <a:spcPct val="0"/>
              </a:spcAft>
              <a:buFontTx/>
              <a:buChar char="-"/>
            </a:pPr>
            <a:r>
              <a:rPr lang="en-GB" sz="1600" dirty="0">
                <a:solidFill>
                  <a:prstClr val="black"/>
                </a:solidFill>
                <a:latin typeface="Arial" charset="0"/>
                <a:cs typeface="Arial" charset="0"/>
              </a:rPr>
              <a:t>Win@Home</a:t>
            </a:r>
          </a:p>
          <a:p>
            <a:pPr marL="214313" indent="-214313" algn="just" fontAlgn="base">
              <a:spcBef>
                <a:spcPct val="0"/>
              </a:spcBef>
              <a:spcAft>
                <a:spcPct val="0"/>
              </a:spcAft>
              <a:buFontTx/>
              <a:buChar char="-"/>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There are a lot of similarities between the two architectures. Both of them are composed of three basic components:</a:t>
            </a:r>
          </a:p>
          <a:p>
            <a:pPr algn="just" fontAlgn="base">
              <a:spcBef>
                <a:spcPct val="0"/>
              </a:spcBef>
              <a:spcAft>
                <a:spcPct val="0"/>
              </a:spcAft>
            </a:pPr>
            <a:endParaRPr lang="en-GB" sz="600" dirty="0">
              <a:solidFill>
                <a:prstClr val="black"/>
              </a:solidFill>
              <a:latin typeface="Arial" charset="0"/>
              <a:cs typeface="Arial" charset="0"/>
            </a:endParaRPr>
          </a:p>
        </p:txBody>
      </p:sp>
      <p:sp>
        <p:nvSpPr>
          <p:cNvPr id="6" name="Titolo 1"/>
          <p:cNvSpPr>
            <a:spLocks noGrp="1"/>
          </p:cNvSpPr>
          <p:nvPr>
            <p:ph type="title" idx="4294967295"/>
          </p:nvPr>
        </p:nvSpPr>
        <p:spPr>
          <a:xfrm>
            <a:off x="3986213" y="314325"/>
            <a:ext cx="5157787" cy="528638"/>
          </a:xfrm>
        </p:spPr>
        <p:txBody>
          <a:bodyPr>
            <a:normAutofit fontScale="90000"/>
          </a:bodyPr>
          <a:lstStyle/>
          <a:p>
            <a:r>
              <a:rPr lang="it-IT" sz="2400" b="1" dirty="0">
                <a:solidFill>
                  <a:srgbClr val="0070C0"/>
                </a:solidFill>
                <a:effectLst>
                  <a:outerShdw blurRad="38100" dist="38100" dir="2700000" algn="tl">
                    <a:srgbClr val="000000">
                      <a:alpha val="43137"/>
                    </a:srgbClr>
                  </a:outerShdw>
                </a:effectLst>
              </a:rPr>
              <a:t>WINMedical System - </a:t>
            </a:r>
            <a:r>
              <a:rPr lang="it-IT" sz="2400" b="1" dirty="0" err="1">
                <a:solidFill>
                  <a:srgbClr val="0070C0"/>
                </a:solidFill>
                <a:effectLst>
                  <a:outerShdw blurRad="38100" dist="38100" dir="2700000" algn="tl">
                    <a:srgbClr val="000000">
                      <a:alpha val="43137"/>
                    </a:srgbClr>
                  </a:outerShdw>
                </a:effectLst>
              </a:rPr>
              <a:t>Architecture</a:t>
            </a:r>
            <a:br>
              <a:rPr lang="it-IT" sz="2400" b="1" dirty="0">
                <a:solidFill>
                  <a:srgbClr val="0070C0"/>
                </a:solidFill>
                <a:effectLst>
                  <a:outerShdw blurRad="38100" dist="38100" dir="2700000" algn="tl">
                    <a:srgbClr val="000000">
                      <a:alpha val="43137"/>
                    </a:srgbClr>
                  </a:outerShdw>
                </a:effectLst>
              </a:rPr>
            </a:br>
            <a:endParaRPr lang="it-IT" dirty="0">
              <a:solidFill>
                <a:srgbClr val="FF0000"/>
              </a:solidFill>
            </a:endParaRPr>
          </a:p>
        </p:txBody>
      </p:sp>
      <p:sp>
        <p:nvSpPr>
          <p:cNvPr id="4" name="Segnaposto piè di pagina 3"/>
          <p:cNvSpPr>
            <a:spLocks noGrp="1"/>
          </p:cNvSpPr>
          <p:nvPr>
            <p:ph type="ftr" sz="quarter" idx="3"/>
          </p:nvPr>
        </p:nvSpPr>
        <p:spPr/>
        <p:txBody>
          <a:bodyPr/>
          <a:lstStyle/>
          <a:p>
            <a:r>
              <a:rPr lang="en-US"/>
              <a:t>Rev B - 12/10/17</a:t>
            </a:r>
          </a:p>
        </p:txBody>
      </p:sp>
      <p:pic>
        <p:nvPicPr>
          <p:cNvPr id="41" name="Immagin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438150"/>
            <a:ext cx="4260415" cy="2725095"/>
          </a:xfrm>
          <a:prstGeom prst="rect">
            <a:avLst/>
          </a:prstGeom>
        </p:spPr>
      </p:pic>
      <p:sp>
        <p:nvSpPr>
          <p:cNvPr id="43" name="Rettangolo 42"/>
          <p:cNvSpPr/>
          <p:nvPr/>
        </p:nvSpPr>
        <p:spPr>
          <a:xfrm>
            <a:off x="304799" y="3135690"/>
            <a:ext cx="8101125" cy="1569660"/>
          </a:xfrm>
          <a:prstGeom prst="rect">
            <a:avLst/>
          </a:prstGeom>
        </p:spPr>
        <p:txBody>
          <a:bodyPr wrap="square">
            <a:spAutoFit/>
          </a:bodyPr>
          <a:lstStyle/>
          <a:p>
            <a:pPr marL="214313" lvl="0" indent="-214313" algn="just" fontAlgn="base">
              <a:spcBef>
                <a:spcPct val="0"/>
              </a:spcBef>
              <a:spcAft>
                <a:spcPct val="0"/>
              </a:spcAft>
              <a:buFontTx/>
              <a:buChar char="-"/>
            </a:pPr>
            <a:r>
              <a:rPr lang="en-GB" sz="1600" dirty="0">
                <a:solidFill>
                  <a:prstClr val="black"/>
                </a:solidFill>
                <a:latin typeface="Arial" charset="0"/>
                <a:cs typeface="Arial" charset="0"/>
              </a:rPr>
              <a:t>One or more </a:t>
            </a:r>
            <a:r>
              <a:rPr lang="en-GB" sz="1600" dirty="0" err="1">
                <a:solidFill>
                  <a:prstClr val="black"/>
                </a:solidFill>
                <a:latin typeface="Arial" charset="0"/>
                <a:cs typeface="Arial" charset="0"/>
              </a:rPr>
              <a:t>WinPack</a:t>
            </a:r>
            <a:r>
              <a:rPr lang="en-GB" sz="1600" dirty="0">
                <a:solidFill>
                  <a:prstClr val="black"/>
                </a:solidFill>
                <a:latin typeface="Arial" charset="0"/>
                <a:cs typeface="Arial" charset="0"/>
              </a:rPr>
              <a:t> devices acquiring patient vital signs</a:t>
            </a:r>
          </a:p>
          <a:p>
            <a:pPr marL="214313" lvl="0" indent="-214313" algn="just" fontAlgn="base">
              <a:spcBef>
                <a:spcPct val="0"/>
              </a:spcBef>
              <a:spcAft>
                <a:spcPct val="0"/>
              </a:spcAft>
              <a:buFontTx/>
              <a:buChar char="-"/>
            </a:pPr>
            <a:r>
              <a:rPr lang="en-GB" sz="1600" dirty="0">
                <a:solidFill>
                  <a:prstClr val="black"/>
                </a:solidFill>
                <a:latin typeface="Arial" charset="0"/>
                <a:cs typeface="Arial" charset="0"/>
              </a:rPr>
              <a:t>One or more </a:t>
            </a:r>
            <a:r>
              <a:rPr lang="en-GB" sz="1600" dirty="0" err="1">
                <a:solidFill>
                  <a:prstClr val="black"/>
                </a:solidFill>
                <a:latin typeface="Arial" charset="0"/>
                <a:cs typeface="Arial" charset="0"/>
              </a:rPr>
              <a:t>WinGateways</a:t>
            </a:r>
            <a:r>
              <a:rPr lang="en-GB" sz="1600" dirty="0">
                <a:solidFill>
                  <a:prstClr val="black"/>
                </a:solidFill>
                <a:latin typeface="Arial" charset="0"/>
                <a:cs typeface="Arial" charset="0"/>
              </a:rPr>
              <a:t> receiving and forwarding data from the </a:t>
            </a:r>
            <a:r>
              <a:rPr lang="en-GB" sz="1600" dirty="0" err="1">
                <a:solidFill>
                  <a:prstClr val="black"/>
                </a:solidFill>
                <a:latin typeface="Arial" charset="0"/>
                <a:cs typeface="Arial" charset="0"/>
              </a:rPr>
              <a:t>WinPack</a:t>
            </a:r>
            <a:r>
              <a:rPr lang="en-GB" sz="1600" dirty="0">
                <a:solidFill>
                  <a:prstClr val="black"/>
                </a:solidFill>
                <a:latin typeface="Arial" charset="0"/>
                <a:cs typeface="Arial" charset="0"/>
              </a:rPr>
              <a:t> to </a:t>
            </a:r>
            <a:r>
              <a:rPr lang="en-GB" sz="1600" dirty="0" err="1">
                <a:solidFill>
                  <a:prstClr val="black"/>
                </a:solidFill>
                <a:latin typeface="Arial" charset="0"/>
                <a:cs typeface="Arial" charset="0"/>
              </a:rPr>
              <a:t>WINServer</a:t>
            </a:r>
            <a:endParaRPr lang="en-GB" sz="1600" dirty="0">
              <a:solidFill>
                <a:prstClr val="black"/>
              </a:solidFill>
              <a:latin typeface="Arial" charset="0"/>
              <a:cs typeface="Arial" charset="0"/>
            </a:endParaRPr>
          </a:p>
          <a:p>
            <a:pPr marL="214313" lvl="0" indent="-214313" algn="just" fontAlgn="base">
              <a:spcBef>
                <a:spcPct val="0"/>
              </a:spcBef>
              <a:spcAft>
                <a:spcPct val="0"/>
              </a:spcAft>
              <a:buFontTx/>
              <a:buChar char="-"/>
            </a:pPr>
            <a:r>
              <a:rPr lang="en-GB" sz="1600" dirty="0">
                <a:solidFill>
                  <a:prstClr val="black"/>
                </a:solidFill>
                <a:latin typeface="Arial" charset="0"/>
                <a:cs typeface="Arial" charset="0"/>
              </a:rPr>
              <a:t>A </a:t>
            </a:r>
            <a:r>
              <a:rPr lang="en-GB" sz="1600" dirty="0" err="1">
                <a:solidFill>
                  <a:prstClr val="black"/>
                </a:solidFill>
                <a:latin typeface="Arial" charset="0"/>
                <a:cs typeface="Arial" charset="0"/>
              </a:rPr>
              <a:t>WINServer</a:t>
            </a:r>
            <a:r>
              <a:rPr lang="en-GB" sz="1600" dirty="0">
                <a:solidFill>
                  <a:prstClr val="black"/>
                </a:solidFill>
                <a:latin typeface="Arial" charset="0"/>
                <a:cs typeface="Arial" charset="0"/>
              </a:rPr>
              <a:t> with Early Evaluation </a:t>
            </a:r>
            <a:r>
              <a:rPr lang="en-GB" sz="1600" dirty="0" err="1">
                <a:solidFill>
                  <a:prstClr val="black"/>
                </a:solidFill>
                <a:latin typeface="Arial" charset="0"/>
                <a:cs typeface="Arial" charset="0"/>
              </a:rPr>
              <a:t>Center</a:t>
            </a:r>
            <a:r>
              <a:rPr lang="en-GB" sz="1600" dirty="0">
                <a:solidFill>
                  <a:prstClr val="black"/>
                </a:solidFill>
                <a:latin typeface="Arial" charset="0"/>
                <a:cs typeface="Arial" charset="0"/>
              </a:rPr>
              <a:t> (EEC) software acquiring, storing and managing the received data and exposing a web interface for the clients (web-client application)</a:t>
            </a:r>
          </a:p>
        </p:txBody>
      </p:sp>
    </p:spTree>
    <p:extLst>
      <p:ext uri="{BB962C8B-B14F-4D97-AF65-F5344CB8AC3E}">
        <p14:creationId xmlns:p14="http://schemas.microsoft.com/office/powerpoint/2010/main" val="41285963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lindro 2"/>
          <p:cNvSpPr/>
          <p:nvPr/>
        </p:nvSpPr>
        <p:spPr>
          <a:xfrm>
            <a:off x="4955071" y="1096603"/>
            <a:ext cx="263513" cy="2944208"/>
          </a:xfrm>
          <a:prstGeom prst="can">
            <a:avLst/>
          </a:prstGeom>
          <a:ln>
            <a:headEnd type="none"/>
            <a:tailEnd type="none"/>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it-IT" sz="1350">
              <a:solidFill>
                <a:prstClr val="white"/>
              </a:solidFill>
            </a:endParaRPr>
          </a:p>
        </p:txBody>
      </p:sp>
      <p:sp>
        <p:nvSpPr>
          <p:cNvPr id="63" name="CasellaDiTesto 62"/>
          <p:cNvSpPr txBox="1"/>
          <p:nvPr/>
        </p:nvSpPr>
        <p:spPr>
          <a:xfrm rot="5400000">
            <a:off x="4422443" y="2546260"/>
            <a:ext cx="1367984" cy="230832"/>
          </a:xfrm>
          <a:prstGeom prst="rect">
            <a:avLst/>
          </a:prstGeom>
          <a:noFill/>
        </p:spPr>
        <p:txBody>
          <a:bodyPr wrap="square" rtlCol="0">
            <a:spAutoFit/>
          </a:bodyPr>
          <a:lstStyle/>
          <a:p>
            <a:pPr fontAlgn="base">
              <a:spcBef>
                <a:spcPct val="0"/>
              </a:spcBef>
              <a:spcAft>
                <a:spcPct val="0"/>
              </a:spcAft>
            </a:pPr>
            <a:r>
              <a:rPr lang="it-IT" sz="900" b="1" dirty="0">
                <a:solidFill>
                  <a:prstClr val="white"/>
                </a:solidFill>
                <a:latin typeface="Arial" charset="0"/>
                <a:cs typeface="Arial" charset="0"/>
              </a:rPr>
              <a:t>Hospital Backbone</a:t>
            </a:r>
            <a:endParaRPr lang="it-IT" sz="100" b="1" dirty="0">
              <a:solidFill>
                <a:prstClr val="white"/>
              </a:solidFill>
              <a:latin typeface="Arial" charset="0"/>
              <a:cs typeface="Arial" charset="0"/>
            </a:endParaRPr>
          </a:p>
        </p:txBody>
      </p:sp>
      <p:sp>
        <p:nvSpPr>
          <p:cNvPr id="5" name="Segnaposto contenuto 4"/>
          <p:cNvSpPr>
            <a:spLocks noGrp="1"/>
          </p:cNvSpPr>
          <p:nvPr>
            <p:ph idx="4294967295"/>
          </p:nvPr>
        </p:nvSpPr>
        <p:spPr>
          <a:xfrm>
            <a:off x="185385" y="72945"/>
            <a:ext cx="4643437" cy="460375"/>
          </a:xfrm>
        </p:spPr>
        <p:txBody>
          <a:bodyPr anchor="b">
            <a:normAutofit fontScale="92500" lnSpcReduction="10000"/>
          </a:bodyPr>
          <a:lstStyle/>
          <a:p>
            <a:pPr algn="ctr">
              <a:buNone/>
            </a:pPr>
            <a:r>
              <a:rPr lang="it-IT" sz="2700" b="1" dirty="0">
                <a:solidFill>
                  <a:srgbClr val="0070C0"/>
                </a:solidFill>
                <a:effectLst>
                  <a:outerShdw blurRad="38100" dist="38100" dir="2700000" algn="tl">
                    <a:srgbClr val="000000">
                      <a:alpha val="43137"/>
                    </a:srgbClr>
                  </a:outerShdw>
                </a:effectLst>
              </a:rPr>
              <a:t>WIN@Hospital – </a:t>
            </a:r>
            <a:r>
              <a:rPr lang="it-IT" sz="2700" b="1" dirty="0" err="1">
                <a:solidFill>
                  <a:srgbClr val="0070C0"/>
                </a:solidFill>
                <a:effectLst>
                  <a:outerShdw blurRad="38100" dist="38100" dir="2700000" algn="tl">
                    <a:srgbClr val="000000">
                      <a:alpha val="43137"/>
                    </a:srgbClr>
                  </a:outerShdw>
                </a:effectLst>
              </a:rPr>
              <a:t>Interoperability</a:t>
            </a:r>
            <a:endParaRPr lang="it-IT" sz="2700" b="1" dirty="0">
              <a:solidFill>
                <a:srgbClr val="0070C0"/>
              </a:solidFill>
              <a:effectLst>
                <a:outerShdw blurRad="38100" dist="38100" dir="2700000" algn="tl">
                  <a:srgbClr val="000000">
                    <a:alpha val="43137"/>
                  </a:srgbClr>
                </a:outerShdw>
              </a:effectLst>
            </a:endParaRPr>
          </a:p>
        </p:txBody>
      </p:sp>
      <p:pic>
        <p:nvPicPr>
          <p:cNvPr id="1027" name="Picture 3" descr="C:\Users\michele\Downloads\mentalray2.jpgab1378df-3c46-4422-8fd2-cc8f7fc8bd57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071" y="2112717"/>
            <a:ext cx="722042" cy="621052"/>
          </a:xfrm>
          <a:prstGeom prst="rect">
            <a:avLst/>
          </a:prstGeom>
          <a:noFill/>
          <a:extLst>
            <a:ext uri="{909E8E84-426E-40DD-AFC4-6F175D3DCCD1}">
              <a14:hiddenFill xmlns:a14="http://schemas.microsoft.com/office/drawing/2010/main">
                <a:solidFill>
                  <a:srgbClr val="FFFFFF"/>
                </a:solidFill>
              </a14:hiddenFill>
            </a:ext>
          </a:extLst>
        </p:spPr>
      </p:pic>
      <p:sp>
        <p:nvSpPr>
          <p:cNvPr id="37" name="Disco magnetico 36"/>
          <p:cNvSpPr/>
          <p:nvPr/>
        </p:nvSpPr>
        <p:spPr>
          <a:xfrm>
            <a:off x="4375083" y="2519911"/>
            <a:ext cx="97593" cy="130892"/>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it-IT" sz="675" dirty="0">
              <a:solidFill>
                <a:prstClr val="black"/>
              </a:solidFill>
            </a:endParaRPr>
          </a:p>
        </p:txBody>
      </p:sp>
      <p:cxnSp>
        <p:nvCxnSpPr>
          <p:cNvPr id="47" name="Connettore 2 46"/>
          <p:cNvCxnSpPr/>
          <p:nvPr/>
        </p:nvCxnSpPr>
        <p:spPr>
          <a:xfrm flipH="1">
            <a:off x="4483095" y="1599642"/>
            <a:ext cx="471977" cy="0"/>
          </a:xfrm>
          <a:prstGeom prst="straightConnector1">
            <a:avLst/>
          </a:prstGeom>
          <a:ln w="25400">
            <a:solidFill>
              <a:schemeClr val="accent5">
                <a:lumMod val="75000"/>
              </a:schemeClr>
            </a:solidFill>
            <a:headEnd type="none"/>
            <a:tailEnd type="none"/>
          </a:ln>
        </p:spPr>
        <p:style>
          <a:lnRef idx="3">
            <a:schemeClr val="accent3"/>
          </a:lnRef>
          <a:fillRef idx="0">
            <a:schemeClr val="accent3"/>
          </a:fillRef>
          <a:effectRef idx="2">
            <a:schemeClr val="accent3"/>
          </a:effectRef>
          <a:fontRef idx="minor">
            <a:schemeClr val="tx1"/>
          </a:fontRef>
        </p:style>
      </p:cxnSp>
      <p:pic>
        <p:nvPicPr>
          <p:cNvPr id="94" name="Picture 6" descr="C:\Users\michele\Downloads\medical_reco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5023" y="1437625"/>
            <a:ext cx="319364" cy="319364"/>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Connettore 2 70"/>
          <p:cNvCxnSpPr/>
          <p:nvPr/>
        </p:nvCxnSpPr>
        <p:spPr>
          <a:xfrm flipH="1">
            <a:off x="2464279" y="1214176"/>
            <a:ext cx="2496984" cy="7424"/>
          </a:xfrm>
          <a:prstGeom prst="straightConnector1">
            <a:avLst/>
          </a:prstGeom>
          <a:ln w="25400">
            <a:solidFill>
              <a:schemeClr val="accent5">
                <a:lumMod val="75000"/>
              </a:schemeClr>
            </a:solidFill>
            <a:headEnd type="none"/>
            <a:tailEnd type="none"/>
          </a:ln>
        </p:spPr>
        <p:style>
          <a:lnRef idx="3">
            <a:schemeClr val="accent3"/>
          </a:lnRef>
          <a:fillRef idx="0">
            <a:schemeClr val="accent3"/>
          </a:fillRef>
          <a:effectRef idx="2">
            <a:schemeClr val="accent3"/>
          </a:effectRef>
          <a:fontRef idx="minor">
            <a:schemeClr val="tx1"/>
          </a:fontRef>
        </p:style>
      </p:cxnSp>
      <p:cxnSp>
        <p:nvCxnSpPr>
          <p:cNvPr id="58" name="Connettore 2 57"/>
          <p:cNvCxnSpPr/>
          <p:nvPr/>
        </p:nvCxnSpPr>
        <p:spPr>
          <a:xfrm>
            <a:off x="5218584" y="1597306"/>
            <a:ext cx="702078" cy="0"/>
          </a:xfrm>
          <a:prstGeom prst="straightConnector1">
            <a:avLst/>
          </a:prstGeom>
          <a:ln w="25400">
            <a:solidFill>
              <a:schemeClr val="accent5">
                <a:lumMod val="75000"/>
              </a:schemeClr>
            </a:solidFill>
            <a:headEnd type="none"/>
            <a:tailEnd type="none"/>
          </a:ln>
        </p:spPr>
        <p:style>
          <a:lnRef idx="3">
            <a:schemeClr val="accent3"/>
          </a:lnRef>
          <a:fillRef idx="0">
            <a:schemeClr val="accent3"/>
          </a:fillRef>
          <a:effectRef idx="2">
            <a:schemeClr val="accent3"/>
          </a:effectRef>
          <a:fontRef idx="minor">
            <a:schemeClr val="tx1"/>
          </a:fontRef>
        </p:style>
      </p:cxnSp>
      <p:grpSp>
        <p:nvGrpSpPr>
          <p:cNvPr id="23" name="Gruppo 22"/>
          <p:cNvGrpSpPr/>
          <p:nvPr/>
        </p:nvGrpSpPr>
        <p:grpSpPr>
          <a:xfrm>
            <a:off x="1438164" y="1437624"/>
            <a:ext cx="1394963" cy="1047282"/>
            <a:chOff x="448983" y="3227800"/>
            <a:chExt cx="1859950" cy="1396376"/>
          </a:xfrm>
        </p:grpSpPr>
        <p:pic>
          <p:nvPicPr>
            <p:cNvPr id="4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983" y="3227800"/>
              <a:ext cx="1859950" cy="139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248649">
              <a:off x="886590" y="3314959"/>
              <a:ext cx="275151" cy="38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0" name="Immagine 27" descr="monitor.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1017" y="2818086"/>
            <a:ext cx="756084" cy="67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Connettore 2 71"/>
          <p:cNvCxnSpPr/>
          <p:nvPr/>
        </p:nvCxnSpPr>
        <p:spPr>
          <a:xfrm flipH="1">
            <a:off x="4489286" y="2421918"/>
            <a:ext cx="471977" cy="0"/>
          </a:xfrm>
          <a:prstGeom prst="straightConnector1">
            <a:avLst/>
          </a:prstGeom>
          <a:ln w="25400">
            <a:solidFill>
              <a:schemeClr val="accent5">
                <a:lumMod val="75000"/>
              </a:schemeClr>
            </a:solidFill>
            <a:headEnd type="none"/>
            <a:tailEnd type="none"/>
          </a:ln>
        </p:spPr>
        <p:style>
          <a:lnRef idx="3">
            <a:schemeClr val="accent3"/>
          </a:lnRef>
          <a:fillRef idx="0">
            <a:schemeClr val="accent3"/>
          </a:fillRef>
          <a:effectRef idx="2">
            <a:schemeClr val="accent3"/>
          </a:effectRef>
          <a:fontRef idx="minor">
            <a:schemeClr val="tx1"/>
          </a:fontRef>
        </p:style>
      </p:cxnSp>
      <p:cxnSp>
        <p:nvCxnSpPr>
          <p:cNvPr id="73" name="Connettore 2 72"/>
          <p:cNvCxnSpPr/>
          <p:nvPr/>
        </p:nvCxnSpPr>
        <p:spPr>
          <a:xfrm flipH="1">
            <a:off x="4489286" y="3111810"/>
            <a:ext cx="471977" cy="0"/>
          </a:xfrm>
          <a:prstGeom prst="straightConnector1">
            <a:avLst/>
          </a:prstGeom>
          <a:ln w="25400">
            <a:solidFill>
              <a:schemeClr val="accent5">
                <a:lumMod val="75000"/>
              </a:schemeClr>
            </a:solidFill>
            <a:headEnd type="none"/>
            <a:tailEnd type="none"/>
          </a:ln>
        </p:spPr>
        <p:style>
          <a:lnRef idx="3">
            <a:schemeClr val="accent3"/>
          </a:lnRef>
          <a:fillRef idx="0">
            <a:schemeClr val="accent3"/>
          </a:fillRef>
          <a:effectRef idx="2">
            <a:schemeClr val="accent3"/>
          </a:effectRef>
          <a:fontRef idx="minor">
            <a:schemeClr val="tx1"/>
          </a:fontRef>
        </p:style>
      </p:cxnSp>
      <p:pic>
        <p:nvPicPr>
          <p:cNvPr id="76" name="Immagine 27" descr="monitor.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8312" y="3466158"/>
            <a:ext cx="756084" cy="67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Connettore 2 76"/>
          <p:cNvCxnSpPr/>
          <p:nvPr/>
        </p:nvCxnSpPr>
        <p:spPr>
          <a:xfrm flipH="1">
            <a:off x="4489286" y="3759882"/>
            <a:ext cx="471977" cy="0"/>
          </a:xfrm>
          <a:prstGeom prst="straightConnector1">
            <a:avLst/>
          </a:prstGeom>
          <a:ln w="25400">
            <a:solidFill>
              <a:schemeClr val="accent5">
                <a:lumMod val="75000"/>
              </a:schemeClr>
            </a:solidFill>
            <a:headEnd type="none"/>
            <a:tailEnd type="none"/>
          </a:ln>
        </p:spPr>
        <p:style>
          <a:lnRef idx="3">
            <a:schemeClr val="accent3"/>
          </a:lnRef>
          <a:fillRef idx="0">
            <a:schemeClr val="accent3"/>
          </a:fillRef>
          <a:effectRef idx="2">
            <a:schemeClr val="accent3"/>
          </a:effectRef>
          <a:fontRef idx="minor">
            <a:schemeClr val="tx1"/>
          </a:fontRef>
        </p:style>
      </p:cxnSp>
      <p:sp>
        <p:nvSpPr>
          <p:cNvPr id="82" name="CasellaDiTesto 81"/>
          <p:cNvSpPr txBox="1"/>
          <p:nvPr/>
        </p:nvSpPr>
        <p:spPr>
          <a:xfrm>
            <a:off x="1372836" y="2463739"/>
            <a:ext cx="1091443" cy="530915"/>
          </a:xfrm>
          <a:prstGeom prst="rect">
            <a:avLst/>
          </a:prstGeom>
          <a:noFill/>
        </p:spPr>
        <p:txBody>
          <a:bodyPr wrap="square" rtlCol="0">
            <a:spAutoFit/>
          </a:bodyPr>
          <a:lstStyle/>
          <a:p>
            <a:pPr fontAlgn="base">
              <a:spcBef>
                <a:spcPct val="0"/>
              </a:spcBef>
              <a:spcAft>
                <a:spcPct val="0"/>
              </a:spcAft>
            </a:pPr>
            <a:r>
              <a:rPr lang="it-IT" sz="900" b="1" dirty="0">
                <a:solidFill>
                  <a:srgbClr val="4BACC6">
                    <a:lumMod val="75000"/>
                  </a:srgbClr>
                </a:solidFill>
                <a:latin typeface="Arial" charset="0"/>
                <a:cs typeface="Arial" charset="0"/>
              </a:rPr>
              <a:t>WinPack</a:t>
            </a:r>
          </a:p>
          <a:p>
            <a:pPr fontAlgn="base">
              <a:spcBef>
                <a:spcPct val="0"/>
              </a:spcBef>
              <a:spcAft>
                <a:spcPct val="0"/>
              </a:spcAft>
            </a:pPr>
            <a:endParaRPr lang="it-IT" sz="300" b="1" dirty="0">
              <a:solidFill>
                <a:srgbClr val="4BACC6">
                  <a:lumMod val="75000"/>
                </a:srgbClr>
              </a:solidFill>
              <a:latin typeface="Arial" charset="0"/>
              <a:cs typeface="Arial" charset="0"/>
            </a:endParaRPr>
          </a:p>
          <a:p>
            <a:pPr fontAlgn="base">
              <a:spcBef>
                <a:spcPct val="0"/>
              </a:spcBef>
              <a:spcAft>
                <a:spcPct val="0"/>
              </a:spcAft>
            </a:pPr>
            <a:r>
              <a:rPr lang="it-IT" sz="525" b="1" dirty="0">
                <a:solidFill>
                  <a:srgbClr val="4BACC6">
                    <a:lumMod val="75000"/>
                  </a:srgbClr>
                </a:solidFill>
                <a:latin typeface="Arial" charset="0"/>
                <a:cs typeface="Arial" charset="0"/>
              </a:rPr>
              <a:t>Mobile monitor</a:t>
            </a:r>
          </a:p>
          <a:p>
            <a:pPr marL="128588" indent="-128588" fontAlgn="base">
              <a:spcBef>
                <a:spcPct val="0"/>
              </a:spcBef>
              <a:spcAft>
                <a:spcPct val="0"/>
              </a:spcAft>
              <a:buFont typeface="Arial" pitchFamily="34" charset="0"/>
              <a:buChar char="•"/>
            </a:pPr>
            <a:r>
              <a:rPr lang="it-IT" sz="525" b="1" dirty="0">
                <a:solidFill>
                  <a:srgbClr val="4BACC6">
                    <a:lumMod val="75000"/>
                  </a:srgbClr>
                </a:solidFill>
                <a:latin typeface="Arial" charset="0"/>
                <a:cs typeface="Arial" charset="0"/>
              </a:rPr>
              <a:t>Bluetooth</a:t>
            </a:r>
            <a:r>
              <a:rPr lang="it-IT" sz="600" b="1" dirty="0">
                <a:solidFill>
                  <a:srgbClr val="4BACC6">
                    <a:lumMod val="75000"/>
                  </a:srgbClr>
                </a:solidFill>
                <a:latin typeface="Arial" charset="0"/>
                <a:cs typeface="Arial" charset="0"/>
              </a:rPr>
              <a:t> </a:t>
            </a:r>
            <a:r>
              <a:rPr lang="it-IT" sz="450" b="1" dirty="0">
                <a:solidFill>
                  <a:srgbClr val="4BACC6">
                    <a:lumMod val="75000"/>
                  </a:srgbClr>
                </a:solidFill>
                <a:latin typeface="Arial" charset="0"/>
                <a:cs typeface="Arial" charset="0"/>
              </a:rPr>
              <a:t>(</a:t>
            </a:r>
            <a:r>
              <a:rPr lang="it-IT" sz="450" b="1" dirty="0" err="1">
                <a:solidFill>
                  <a:srgbClr val="4BACC6">
                    <a:lumMod val="75000"/>
                  </a:srgbClr>
                </a:solidFill>
                <a:latin typeface="Arial" charset="0"/>
                <a:cs typeface="Arial" charset="0"/>
              </a:rPr>
              <a:t>encryption</a:t>
            </a:r>
            <a:r>
              <a:rPr lang="it-IT" sz="450" b="1" dirty="0">
                <a:solidFill>
                  <a:srgbClr val="4BACC6">
                    <a:lumMod val="75000"/>
                  </a:srgbClr>
                </a:solidFill>
                <a:latin typeface="Arial" charset="0"/>
                <a:cs typeface="Arial" charset="0"/>
              </a:rPr>
              <a:t>)</a:t>
            </a:r>
            <a:endParaRPr lang="it-IT" sz="525" b="1" dirty="0">
              <a:solidFill>
                <a:srgbClr val="4BACC6">
                  <a:lumMod val="75000"/>
                </a:srgbClr>
              </a:solidFill>
              <a:latin typeface="Arial" charset="0"/>
              <a:cs typeface="Arial" charset="0"/>
            </a:endParaRPr>
          </a:p>
          <a:p>
            <a:pPr marL="128588" indent="-128588" fontAlgn="base">
              <a:spcBef>
                <a:spcPct val="0"/>
              </a:spcBef>
              <a:spcAft>
                <a:spcPct val="0"/>
              </a:spcAft>
              <a:buFont typeface="Arial" pitchFamily="34" charset="0"/>
              <a:buChar char="•"/>
            </a:pPr>
            <a:r>
              <a:rPr lang="it-IT" sz="525" b="1" dirty="0">
                <a:solidFill>
                  <a:srgbClr val="4BACC6">
                    <a:lumMod val="75000"/>
                  </a:srgbClr>
                </a:solidFill>
                <a:latin typeface="Arial" charset="0"/>
                <a:cs typeface="Arial" charset="0"/>
              </a:rPr>
              <a:t>Wi-Fi </a:t>
            </a:r>
            <a:r>
              <a:rPr lang="it-IT" sz="375" b="1" dirty="0">
                <a:solidFill>
                  <a:srgbClr val="4BACC6">
                    <a:lumMod val="75000"/>
                  </a:srgbClr>
                </a:solidFill>
                <a:latin typeface="Arial" charset="0"/>
                <a:cs typeface="Arial" charset="0"/>
              </a:rPr>
              <a:t>(WPA2/PSK)</a:t>
            </a:r>
            <a:endParaRPr lang="it-IT" sz="100" b="1" dirty="0">
              <a:solidFill>
                <a:srgbClr val="4BACC6">
                  <a:lumMod val="75000"/>
                </a:srgbClr>
              </a:solidFill>
              <a:latin typeface="Arial" charset="0"/>
              <a:cs typeface="Arial" charset="0"/>
            </a:endParaRPr>
          </a:p>
        </p:txBody>
      </p:sp>
      <p:sp>
        <p:nvSpPr>
          <p:cNvPr id="84" name="CasellaDiTesto 83"/>
          <p:cNvSpPr txBox="1"/>
          <p:nvPr/>
        </p:nvSpPr>
        <p:spPr>
          <a:xfrm>
            <a:off x="2862915" y="2733768"/>
            <a:ext cx="922176" cy="680956"/>
          </a:xfrm>
          <a:prstGeom prst="rect">
            <a:avLst/>
          </a:prstGeom>
          <a:noFill/>
        </p:spPr>
        <p:txBody>
          <a:bodyPr wrap="square" rtlCol="0">
            <a:spAutoFit/>
          </a:bodyPr>
          <a:lstStyle/>
          <a:p>
            <a:pPr fontAlgn="base">
              <a:spcBef>
                <a:spcPct val="0"/>
              </a:spcBef>
              <a:spcAft>
                <a:spcPct val="0"/>
              </a:spcAft>
            </a:pPr>
            <a:r>
              <a:rPr lang="it-IT" sz="900" b="1" dirty="0">
                <a:solidFill>
                  <a:srgbClr val="4BACC6">
                    <a:lumMod val="75000"/>
                  </a:srgbClr>
                </a:solidFill>
                <a:latin typeface="Arial" charset="0"/>
                <a:cs typeface="Arial" charset="0"/>
              </a:rPr>
              <a:t>WinClient</a:t>
            </a:r>
          </a:p>
          <a:p>
            <a:pPr fontAlgn="base">
              <a:spcBef>
                <a:spcPct val="0"/>
              </a:spcBef>
              <a:spcAft>
                <a:spcPct val="0"/>
              </a:spcAft>
            </a:pPr>
            <a:endParaRPr lang="it-IT" sz="300" b="1" dirty="0">
              <a:solidFill>
                <a:srgbClr val="4BACC6">
                  <a:lumMod val="75000"/>
                </a:srgbClr>
              </a:solidFill>
              <a:latin typeface="Arial" charset="0"/>
              <a:cs typeface="Arial" charset="0"/>
            </a:endParaRPr>
          </a:p>
          <a:p>
            <a:pPr fontAlgn="base">
              <a:spcBef>
                <a:spcPct val="0"/>
              </a:spcBef>
              <a:spcAft>
                <a:spcPct val="0"/>
              </a:spcAft>
            </a:pPr>
            <a:r>
              <a:rPr lang="it-IT" sz="525" b="1" u="sng" dirty="0">
                <a:solidFill>
                  <a:srgbClr val="4BACC6">
                    <a:lumMod val="75000"/>
                  </a:srgbClr>
                </a:solidFill>
                <a:latin typeface="Arial" charset="0"/>
                <a:cs typeface="Arial" charset="0"/>
              </a:rPr>
              <a:t>Stationary</a:t>
            </a:r>
            <a:r>
              <a:rPr lang="it-IT" sz="525" b="1" dirty="0">
                <a:solidFill>
                  <a:srgbClr val="4BACC6">
                    <a:lumMod val="75000"/>
                  </a:srgbClr>
                </a:solidFill>
                <a:latin typeface="Arial" charset="0"/>
                <a:cs typeface="Arial" charset="0"/>
              </a:rPr>
              <a:t> Remote</a:t>
            </a:r>
          </a:p>
          <a:p>
            <a:pPr fontAlgn="base">
              <a:spcBef>
                <a:spcPct val="0"/>
              </a:spcBef>
              <a:spcAft>
                <a:spcPct val="0"/>
              </a:spcAft>
            </a:pPr>
            <a:r>
              <a:rPr lang="it-IT" sz="525" b="1" dirty="0">
                <a:solidFill>
                  <a:srgbClr val="4BACC6">
                    <a:lumMod val="75000"/>
                  </a:srgbClr>
                </a:solidFill>
                <a:latin typeface="Arial" charset="0"/>
                <a:cs typeface="Arial" charset="0"/>
              </a:rPr>
              <a:t>Viewing Station running Web based Software on GoogleChrome</a:t>
            </a:r>
            <a:endParaRPr lang="it-IT" sz="100" b="1" dirty="0">
              <a:solidFill>
                <a:srgbClr val="4BACC6">
                  <a:lumMod val="75000"/>
                </a:srgbClr>
              </a:solidFill>
              <a:latin typeface="Arial" charset="0"/>
              <a:cs typeface="Arial" charset="0"/>
            </a:endParaRPr>
          </a:p>
        </p:txBody>
      </p:sp>
      <p:sp>
        <p:nvSpPr>
          <p:cNvPr id="87" name="CasellaDiTesto 86"/>
          <p:cNvSpPr txBox="1"/>
          <p:nvPr/>
        </p:nvSpPr>
        <p:spPr>
          <a:xfrm>
            <a:off x="2838246" y="3463730"/>
            <a:ext cx="922176" cy="680956"/>
          </a:xfrm>
          <a:prstGeom prst="rect">
            <a:avLst/>
          </a:prstGeom>
          <a:noFill/>
        </p:spPr>
        <p:txBody>
          <a:bodyPr wrap="square" rtlCol="0">
            <a:spAutoFit/>
          </a:bodyPr>
          <a:lstStyle/>
          <a:p>
            <a:pPr fontAlgn="base">
              <a:spcBef>
                <a:spcPct val="0"/>
              </a:spcBef>
              <a:spcAft>
                <a:spcPct val="0"/>
              </a:spcAft>
            </a:pPr>
            <a:r>
              <a:rPr lang="it-IT" sz="900" b="1" dirty="0">
                <a:solidFill>
                  <a:srgbClr val="4BACC6">
                    <a:lumMod val="75000"/>
                  </a:srgbClr>
                </a:solidFill>
                <a:latin typeface="Arial" charset="0"/>
                <a:cs typeface="Arial" charset="0"/>
              </a:rPr>
              <a:t>WinClient</a:t>
            </a:r>
          </a:p>
          <a:p>
            <a:pPr fontAlgn="base">
              <a:spcBef>
                <a:spcPct val="0"/>
              </a:spcBef>
              <a:spcAft>
                <a:spcPct val="0"/>
              </a:spcAft>
            </a:pPr>
            <a:endParaRPr lang="it-IT" sz="300" b="1" dirty="0">
              <a:solidFill>
                <a:srgbClr val="4BACC6">
                  <a:lumMod val="75000"/>
                </a:srgbClr>
              </a:solidFill>
              <a:latin typeface="Arial" charset="0"/>
              <a:cs typeface="Arial" charset="0"/>
            </a:endParaRPr>
          </a:p>
          <a:p>
            <a:pPr fontAlgn="base">
              <a:spcBef>
                <a:spcPct val="0"/>
              </a:spcBef>
              <a:spcAft>
                <a:spcPct val="0"/>
              </a:spcAft>
            </a:pPr>
            <a:r>
              <a:rPr lang="it-IT" sz="525" b="1" u="sng" dirty="0">
                <a:solidFill>
                  <a:srgbClr val="4BACC6">
                    <a:lumMod val="75000"/>
                  </a:srgbClr>
                </a:solidFill>
                <a:latin typeface="Arial" charset="0"/>
                <a:cs typeface="Arial" charset="0"/>
              </a:rPr>
              <a:t>Mobile</a:t>
            </a:r>
            <a:r>
              <a:rPr lang="it-IT" sz="525" b="1" dirty="0">
                <a:solidFill>
                  <a:srgbClr val="4BACC6">
                    <a:lumMod val="75000"/>
                  </a:srgbClr>
                </a:solidFill>
                <a:latin typeface="Arial" charset="0"/>
                <a:cs typeface="Arial" charset="0"/>
              </a:rPr>
              <a:t> Remote</a:t>
            </a:r>
          </a:p>
          <a:p>
            <a:pPr fontAlgn="base">
              <a:spcBef>
                <a:spcPct val="0"/>
              </a:spcBef>
              <a:spcAft>
                <a:spcPct val="0"/>
              </a:spcAft>
            </a:pPr>
            <a:r>
              <a:rPr lang="it-IT" sz="525" b="1" dirty="0">
                <a:solidFill>
                  <a:srgbClr val="4BACC6">
                    <a:lumMod val="75000"/>
                  </a:srgbClr>
                </a:solidFill>
                <a:latin typeface="Arial" charset="0"/>
                <a:cs typeface="Arial" charset="0"/>
              </a:rPr>
              <a:t>Viewing Station running Web based Software on GoogleChrome</a:t>
            </a:r>
            <a:endParaRPr lang="it-IT" sz="225" b="1" dirty="0">
              <a:solidFill>
                <a:srgbClr val="4BACC6">
                  <a:lumMod val="75000"/>
                </a:srgbClr>
              </a:solidFill>
              <a:latin typeface="Arial" charset="0"/>
              <a:cs typeface="Arial" charset="0"/>
            </a:endParaRPr>
          </a:p>
        </p:txBody>
      </p:sp>
      <p:sp>
        <p:nvSpPr>
          <p:cNvPr id="88" name="CasellaDiTesto 87"/>
          <p:cNvSpPr txBox="1"/>
          <p:nvPr/>
        </p:nvSpPr>
        <p:spPr>
          <a:xfrm>
            <a:off x="3094274" y="2081144"/>
            <a:ext cx="1163177" cy="588623"/>
          </a:xfrm>
          <a:prstGeom prst="rect">
            <a:avLst/>
          </a:prstGeom>
          <a:noFill/>
        </p:spPr>
        <p:txBody>
          <a:bodyPr wrap="square" rtlCol="0">
            <a:spAutoFit/>
          </a:bodyPr>
          <a:lstStyle/>
          <a:p>
            <a:pPr fontAlgn="base">
              <a:spcBef>
                <a:spcPct val="0"/>
              </a:spcBef>
              <a:spcAft>
                <a:spcPct val="0"/>
              </a:spcAft>
            </a:pPr>
            <a:r>
              <a:rPr lang="it-IT" sz="900" b="1" dirty="0">
                <a:solidFill>
                  <a:srgbClr val="4BACC6">
                    <a:lumMod val="75000"/>
                  </a:srgbClr>
                </a:solidFill>
                <a:latin typeface="Arial" charset="0"/>
                <a:cs typeface="Arial" charset="0"/>
              </a:rPr>
              <a:t>WinServer</a:t>
            </a:r>
          </a:p>
          <a:p>
            <a:pPr fontAlgn="base">
              <a:spcBef>
                <a:spcPct val="0"/>
              </a:spcBef>
              <a:spcAft>
                <a:spcPct val="0"/>
              </a:spcAft>
            </a:pPr>
            <a:endParaRPr lang="it-IT" sz="300" b="1" dirty="0">
              <a:solidFill>
                <a:srgbClr val="4BACC6">
                  <a:lumMod val="75000"/>
                </a:srgbClr>
              </a:solidFill>
              <a:latin typeface="Arial" charset="0"/>
              <a:cs typeface="Arial" charset="0"/>
            </a:endParaRPr>
          </a:p>
          <a:p>
            <a:pPr fontAlgn="base">
              <a:spcBef>
                <a:spcPct val="0"/>
              </a:spcBef>
              <a:spcAft>
                <a:spcPct val="0"/>
              </a:spcAft>
            </a:pPr>
            <a:r>
              <a:rPr lang="it-IT" sz="525" b="1" dirty="0">
                <a:solidFill>
                  <a:srgbClr val="4BACC6">
                    <a:lumMod val="75000"/>
                  </a:srgbClr>
                </a:solidFill>
                <a:latin typeface="Arial" charset="0"/>
                <a:cs typeface="Arial" charset="0"/>
              </a:rPr>
              <a:t>EEC </a:t>
            </a:r>
          </a:p>
          <a:p>
            <a:pPr fontAlgn="base">
              <a:spcBef>
                <a:spcPct val="0"/>
              </a:spcBef>
              <a:spcAft>
                <a:spcPct val="0"/>
              </a:spcAft>
            </a:pPr>
            <a:r>
              <a:rPr lang="it-IT" sz="525" b="1" dirty="0" err="1">
                <a:solidFill>
                  <a:srgbClr val="4BACC6">
                    <a:lumMod val="75000"/>
                  </a:srgbClr>
                </a:solidFill>
                <a:latin typeface="Arial" charset="0"/>
                <a:cs typeface="Arial" charset="0"/>
              </a:rPr>
              <a:t>Centralized</a:t>
            </a:r>
            <a:r>
              <a:rPr lang="it-IT" sz="525" b="1" dirty="0">
                <a:solidFill>
                  <a:srgbClr val="4BACC6">
                    <a:lumMod val="75000"/>
                  </a:srgbClr>
                </a:solidFill>
                <a:latin typeface="Arial" charset="0"/>
                <a:cs typeface="Arial" charset="0"/>
              </a:rPr>
              <a:t> Data</a:t>
            </a:r>
            <a:r>
              <a:rPr lang="it-IT" sz="675" b="1" dirty="0">
                <a:solidFill>
                  <a:srgbClr val="4BACC6">
                    <a:lumMod val="75000"/>
                  </a:srgbClr>
                </a:solidFill>
                <a:latin typeface="Arial" charset="0"/>
                <a:cs typeface="Arial" charset="0"/>
              </a:rPr>
              <a:t> </a:t>
            </a:r>
            <a:r>
              <a:rPr lang="it-IT" sz="525" b="1" dirty="0">
                <a:solidFill>
                  <a:srgbClr val="4BACC6">
                    <a:lumMod val="75000"/>
                  </a:srgbClr>
                </a:solidFill>
                <a:latin typeface="Arial" charset="0"/>
                <a:cs typeface="Arial" charset="0"/>
              </a:rPr>
              <a:t>Center</a:t>
            </a:r>
          </a:p>
          <a:p>
            <a:pPr fontAlgn="base">
              <a:spcBef>
                <a:spcPct val="0"/>
              </a:spcBef>
              <a:spcAft>
                <a:spcPct val="0"/>
              </a:spcAft>
            </a:pPr>
            <a:r>
              <a:rPr lang="it-IT" sz="525" b="1" dirty="0">
                <a:solidFill>
                  <a:srgbClr val="4BACC6">
                    <a:lumMod val="75000"/>
                  </a:srgbClr>
                </a:solidFill>
                <a:latin typeface="Arial" charset="0"/>
                <a:cs typeface="Arial" charset="0"/>
              </a:rPr>
              <a:t>Medical Records Integration</a:t>
            </a:r>
          </a:p>
          <a:p>
            <a:pPr marL="128588" indent="-128588" fontAlgn="base">
              <a:spcBef>
                <a:spcPct val="0"/>
              </a:spcBef>
              <a:spcAft>
                <a:spcPct val="0"/>
              </a:spcAft>
              <a:buFont typeface="Arial" pitchFamily="34" charset="0"/>
              <a:buChar char="•"/>
            </a:pPr>
            <a:endParaRPr lang="it-IT" sz="300" b="1" dirty="0">
              <a:solidFill>
                <a:srgbClr val="4BACC6">
                  <a:lumMod val="75000"/>
                </a:srgbClr>
              </a:solidFill>
              <a:latin typeface="Arial" charset="0"/>
              <a:cs typeface="Arial" charset="0"/>
            </a:endParaRPr>
          </a:p>
        </p:txBody>
      </p:sp>
      <p:sp>
        <p:nvSpPr>
          <p:cNvPr id="89" name="CasellaDiTesto 88"/>
          <p:cNvSpPr txBox="1"/>
          <p:nvPr/>
        </p:nvSpPr>
        <p:spPr>
          <a:xfrm>
            <a:off x="3157900" y="1383618"/>
            <a:ext cx="1163177" cy="403957"/>
          </a:xfrm>
          <a:prstGeom prst="rect">
            <a:avLst/>
          </a:prstGeom>
          <a:noFill/>
        </p:spPr>
        <p:txBody>
          <a:bodyPr wrap="square" rtlCol="0">
            <a:spAutoFit/>
          </a:bodyPr>
          <a:lstStyle/>
          <a:p>
            <a:pPr fontAlgn="base">
              <a:spcBef>
                <a:spcPct val="0"/>
              </a:spcBef>
              <a:spcAft>
                <a:spcPct val="0"/>
              </a:spcAft>
            </a:pPr>
            <a:r>
              <a:rPr lang="it-IT" sz="900" b="1" dirty="0">
                <a:solidFill>
                  <a:srgbClr val="4BACC6">
                    <a:lumMod val="75000"/>
                  </a:srgbClr>
                </a:solidFill>
                <a:latin typeface="Arial" charset="0"/>
                <a:cs typeface="Arial" charset="0"/>
              </a:rPr>
              <a:t>WinMR</a:t>
            </a:r>
          </a:p>
          <a:p>
            <a:pPr fontAlgn="base">
              <a:spcBef>
                <a:spcPct val="0"/>
              </a:spcBef>
              <a:spcAft>
                <a:spcPct val="0"/>
              </a:spcAft>
            </a:pPr>
            <a:endParaRPr lang="it-IT" sz="300" b="1" dirty="0">
              <a:solidFill>
                <a:srgbClr val="4BACC6">
                  <a:lumMod val="75000"/>
                </a:srgbClr>
              </a:solidFill>
              <a:latin typeface="Arial" charset="0"/>
              <a:cs typeface="Arial" charset="0"/>
            </a:endParaRPr>
          </a:p>
          <a:p>
            <a:pPr fontAlgn="base">
              <a:spcBef>
                <a:spcPct val="0"/>
              </a:spcBef>
              <a:spcAft>
                <a:spcPct val="0"/>
              </a:spcAft>
            </a:pPr>
            <a:r>
              <a:rPr lang="it-IT" sz="525" b="1" dirty="0">
                <a:solidFill>
                  <a:srgbClr val="4BACC6">
                    <a:lumMod val="75000"/>
                  </a:srgbClr>
                </a:solidFill>
                <a:latin typeface="Arial" charset="0"/>
                <a:cs typeface="Arial" charset="0"/>
              </a:rPr>
              <a:t>Medical Records Integration</a:t>
            </a:r>
          </a:p>
          <a:p>
            <a:pPr marL="128588" indent="-128588" fontAlgn="base">
              <a:spcBef>
                <a:spcPct val="0"/>
              </a:spcBef>
              <a:spcAft>
                <a:spcPct val="0"/>
              </a:spcAft>
              <a:buFont typeface="Arial" pitchFamily="34" charset="0"/>
              <a:buChar char="•"/>
            </a:pPr>
            <a:endParaRPr lang="it-IT" sz="300" b="1" dirty="0">
              <a:solidFill>
                <a:srgbClr val="4BACC6">
                  <a:lumMod val="75000"/>
                </a:srgbClr>
              </a:solidFill>
              <a:latin typeface="Arial" charset="0"/>
              <a:cs typeface="Arial" charset="0"/>
            </a:endParaRPr>
          </a:p>
        </p:txBody>
      </p:sp>
      <p:pic>
        <p:nvPicPr>
          <p:cNvPr id="92" name="Picture 6" descr="C:\Users\michele\Downloads\medical_reco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0663" y="1445413"/>
            <a:ext cx="319364" cy="319364"/>
          </a:xfrm>
          <a:prstGeom prst="rect">
            <a:avLst/>
          </a:prstGeom>
          <a:noFill/>
          <a:extLst>
            <a:ext uri="{909E8E84-426E-40DD-AFC4-6F175D3DCCD1}">
              <a14:hiddenFill xmlns:a14="http://schemas.microsoft.com/office/drawing/2010/main">
                <a:solidFill>
                  <a:srgbClr val="FFFFFF"/>
                </a:solidFill>
              </a14:hiddenFill>
            </a:ext>
          </a:extLst>
        </p:spPr>
      </p:pic>
      <p:sp>
        <p:nvSpPr>
          <p:cNvPr id="93" name="CasellaDiTesto 92"/>
          <p:cNvSpPr txBox="1"/>
          <p:nvPr/>
        </p:nvSpPr>
        <p:spPr>
          <a:xfrm>
            <a:off x="5602932" y="1811813"/>
            <a:ext cx="1163177" cy="553998"/>
          </a:xfrm>
          <a:prstGeom prst="rect">
            <a:avLst/>
          </a:prstGeom>
          <a:noFill/>
        </p:spPr>
        <p:txBody>
          <a:bodyPr wrap="square" rtlCol="0">
            <a:spAutoFit/>
          </a:bodyPr>
          <a:lstStyle/>
          <a:p>
            <a:pPr fontAlgn="base">
              <a:spcBef>
                <a:spcPct val="0"/>
              </a:spcBef>
              <a:spcAft>
                <a:spcPct val="0"/>
              </a:spcAft>
            </a:pPr>
            <a:r>
              <a:rPr lang="it-IT" sz="900" b="1" dirty="0">
                <a:solidFill>
                  <a:srgbClr val="4BACC6">
                    <a:lumMod val="75000"/>
                  </a:srgbClr>
                </a:solidFill>
                <a:latin typeface="Arial" charset="0"/>
                <a:cs typeface="Arial" charset="0"/>
              </a:rPr>
              <a:t>Electronic Medical Record Server</a:t>
            </a:r>
          </a:p>
          <a:p>
            <a:pPr fontAlgn="base">
              <a:spcBef>
                <a:spcPct val="0"/>
              </a:spcBef>
              <a:spcAft>
                <a:spcPct val="0"/>
              </a:spcAft>
            </a:pPr>
            <a:endParaRPr lang="it-IT" sz="300" b="1" dirty="0">
              <a:solidFill>
                <a:srgbClr val="4BACC6">
                  <a:lumMod val="75000"/>
                </a:srgbClr>
              </a:solidFill>
              <a:latin typeface="Arial" charset="0"/>
              <a:cs typeface="Arial" charset="0"/>
            </a:endParaRPr>
          </a:p>
        </p:txBody>
      </p:sp>
      <p:sp>
        <p:nvSpPr>
          <p:cNvPr id="96" name="CasellaDiTesto 95"/>
          <p:cNvSpPr txBox="1"/>
          <p:nvPr/>
        </p:nvSpPr>
        <p:spPr>
          <a:xfrm>
            <a:off x="1344440" y="628859"/>
            <a:ext cx="1129875" cy="600164"/>
          </a:xfrm>
          <a:prstGeom prst="rect">
            <a:avLst/>
          </a:prstGeom>
          <a:noFill/>
        </p:spPr>
        <p:txBody>
          <a:bodyPr wrap="square" rtlCol="0">
            <a:spAutoFit/>
          </a:bodyPr>
          <a:lstStyle/>
          <a:p>
            <a:pPr fontAlgn="base">
              <a:spcBef>
                <a:spcPct val="0"/>
              </a:spcBef>
              <a:spcAft>
                <a:spcPct val="0"/>
              </a:spcAft>
            </a:pPr>
            <a:r>
              <a:rPr lang="it-IT" sz="1050" b="1" dirty="0">
                <a:solidFill>
                  <a:srgbClr val="4BACC6">
                    <a:lumMod val="75000"/>
                  </a:srgbClr>
                </a:solidFill>
                <a:latin typeface="Arial" charset="0"/>
                <a:cs typeface="Arial" charset="0"/>
              </a:rPr>
              <a:t>WinGate</a:t>
            </a:r>
          </a:p>
          <a:p>
            <a:pPr fontAlgn="base">
              <a:spcBef>
                <a:spcPct val="0"/>
              </a:spcBef>
              <a:spcAft>
                <a:spcPct val="0"/>
              </a:spcAft>
            </a:pPr>
            <a:endParaRPr lang="it-IT" sz="375" b="1" dirty="0">
              <a:solidFill>
                <a:srgbClr val="4BACC6">
                  <a:lumMod val="75000"/>
                </a:srgbClr>
              </a:solidFill>
              <a:latin typeface="Arial" charset="0"/>
              <a:cs typeface="Arial" charset="0"/>
            </a:endParaRPr>
          </a:p>
          <a:p>
            <a:pPr fontAlgn="base">
              <a:spcBef>
                <a:spcPct val="0"/>
              </a:spcBef>
              <a:spcAft>
                <a:spcPct val="0"/>
              </a:spcAft>
            </a:pPr>
            <a:r>
              <a:rPr lang="it-IT" sz="600" b="1" dirty="0">
                <a:solidFill>
                  <a:srgbClr val="4BACC6">
                    <a:lumMod val="75000"/>
                  </a:srgbClr>
                </a:solidFill>
                <a:latin typeface="Arial" charset="0"/>
                <a:cs typeface="Arial" charset="0"/>
              </a:rPr>
              <a:t>Access Point</a:t>
            </a:r>
          </a:p>
          <a:p>
            <a:pPr marL="128588" indent="-128588" fontAlgn="base">
              <a:spcBef>
                <a:spcPct val="0"/>
              </a:spcBef>
              <a:spcAft>
                <a:spcPct val="0"/>
              </a:spcAft>
              <a:buFont typeface="Arial" pitchFamily="34" charset="0"/>
              <a:buChar char="•"/>
            </a:pPr>
            <a:r>
              <a:rPr lang="it-IT" sz="600" b="1" dirty="0">
                <a:solidFill>
                  <a:srgbClr val="4BACC6">
                    <a:lumMod val="75000"/>
                  </a:srgbClr>
                </a:solidFill>
                <a:latin typeface="Arial" charset="0"/>
                <a:cs typeface="Arial" charset="0"/>
              </a:rPr>
              <a:t>Bluetooth</a:t>
            </a:r>
            <a:r>
              <a:rPr lang="it-IT" sz="675" b="1" dirty="0">
                <a:solidFill>
                  <a:srgbClr val="4BACC6">
                    <a:lumMod val="75000"/>
                  </a:srgbClr>
                </a:solidFill>
                <a:latin typeface="Arial" charset="0"/>
                <a:cs typeface="Arial" charset="0"/>
              </a:rPr>
              <a:t> </a:t>
            </a:r>
            <a:r>
              <a:rPr lang="it-IT" sz="525" b="1" dirty="0">
                <a:solidFill>
                  <a:srgbClr val="4BACC6">
                    <a:lumMod val="75000"/>
                  </a:srgbClr>
                </a:solidFill>
                <a:latin typeface="Arial" charset="0"/>
                <a:cs typeface="Arial" charset="0"/>
              </a:rPr>
              <a:t>(</a:t>
            </a:r>
            <a:r>
              <a:rPr lang="it-IT" sz="525" b="1" dirty="0" err="1">
                <a:solidFill>
                  <a:srgbClr val="4BACC6">
                    <a:lumMod val="75000"/>
                  </a:srgbClr>
                </a:solidFill>
                <a:latin typeface="Arial" charset="0"/>
                <a:cs typeface="Arial" charset="0"/>
              </a:rPr>
              <a:t>encryption</a:t>
            </a:r>
            <a:r>
              <a:rPr lang="it-IT" sz="525" b="1" dirty="0">
                <a:solidFill>
                  <a:srgbClr val="4BACC6">
                    <a:lumMod val="75000"/>
                  </a:srgbClr>
                </a:solidFill>
                <a:latin typeface="Arial" charset="0"/>
                <a:cs typeface="Arial" charset="0"/>
              </a:rPr>
              <a:t>)</a:t>
            </a:r>
            <a:endParaRPr lang="it-IT" sz="600" b="1" dirty="0">
              <a:solidFill>
                <a:srgbClr val="4BACC6">
                  <a:lumMod val="75000"/>
                </a:srgbClr>
              </a:solidFill>
              <a:latin typeface="Arial" charset="0"/>
              <a:cs typeface="Arial" charset="0"/>
            </a:endParaRPr>
          </a:p>
          <a:p>
            <a:pPr marL="128588" indent="-128588" fontAlgn="base">
              <a:spcBef>
                <a:spcPct val="0"/>
              </a:spcBef>
              <a:spcAft>
                <a:spcPct val="0"/>
              </a:spcAft>
              <a:buFont typeface="Arial" pitchFamily="34" charset="0"/>
              <a:buChar char="•"/>
            </a:pPr>
            <a:r>
              <a:rPr lang="it-IT" sz="600" b="1" dirty="0">
                <a:solidFill>
                  <a:srgbClr val="4BACC6">
                    <a:lumMod val="75000"/>
                  </a:srgbClr>
                </a:solidFill>
                <a:latin typeface="Arial" charset="0"/>
                <a:cs typeface="Arial" charset="0"/>
              </a:rPr>
              <a:t>Wi-Fi </a:t>
            </a:r>
            <a:r>
              <a:rPr lang="it-IT" sz="450" b="1" dirty="0">
                <a:solidFill>
                  <a:srgbClr val="4BACC6">
                    <a:lumMod val="75000"/>
                  </a:srgbClr>
                </a:solidFill>
                <a:latin typeface="Arial" charset="0"/>
                <a:cs typeface="Arial" charset="0"/>
              </a:rPr>
              <a:t>(WPA2/PSK)</a:t>
            </a:r>
            <a:endParaRPr lang="it-IT" sz="150" b="1" dirty="0">
              <a:solidFill>
                <a:srgbClr val="4BACC6">
                  <a:lumMod val="75000"/>
                </a:srgbClr>
              </a:solidFill>
              <a:latin typeface="Arial" charset="0"/>
              <a:cs typeface="Arial" charset="0"/>
            </a:endParaRPr>
          </a:p>
        </p:txBody>
      </p:sp>
      <p:sp>
        <p:nvSpPr>
          <p:cNvPr id="31" name="Segnaposto contenuto 2"/>
          <p:cNvSpPr txBox="1">
            <a:spLocks/>
          </p:cNvSpPr>
          <p:nvPr/>
        </p:nvSpPr>
        <p:spPr>
          <a:xfrm>
            <a:off x="1816206" y="4083918"/>
            <a:ext cx="5346594" cy="88554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GB" sz="600" dirty="0">
              <a:solidFill>
                <a:prstClr val="black"/>
              </a:solidFill>
            </a:endParaRPr>
          </a:p>
          <a:p>
            <a:pPr marL="0" indent="0" algn="just">
              <a:spcBef>
                <a:spcPct val="0"/>
              </a:spcBef>
              <a:buNone/>
            </a:pPr>
            <a:r>
              <a:rPr lang="en-GB" sz="750" b="1" dirty="0">
                <a:solidFill>
                  <a:srgbClr val="4BACC6">
                    <a:lumMod val="75000"/>
                  </a:srgbClr>
                </a:solidFill>
                <a:latin typeface="Arial" charset="0"/>
                <a:cs typeface="Arial" charset="0"/>
              </a:rPr>
              <a:t>WINMedical developed a proprietary API allowing third parts software (3PS), such as Electronic Medical records (EMR), to manage medical records of monitored patients.</a:t>
            </a:r>
          </a:p>
          <a:p>
            <a:pPr marL="0" indent="0" algn="just">
              <a:spcBef>
                <a:spcPct val="0"/>
              </a:spcBef>
              <a:buNone/>
            </a:pPr>
            <a:r>
              <a:rPr lang="en-GB" sz="750" b="1" dirty="0">
                <a:solidFill>
                  <a:srgbClr val="4BACC6">
                    <a:lumMod val="75000"/>
                  </a:srgbClr>
                </a:solidFill>
                <a:latin typeface="Arial" charset="0"/>
                <a:cs typeface="Arial" charset="0"/>
              </a:rPr>
              <a:t>Furthermore 3PS can access to </a:t>
            </a:r>
            <a:r>
              <a:rPr lang="en-GB" sz="750" b="1" dirty="0" err="1">
                <a:solidFill>
                  <a:srgbClr val="4BACC6">
                    <a:lumMod val="75000"/>
                  </a:srgbClr>
                </a:solidFill>
                <a:latin typeface="Arial" charset="0"/>
                <a:cs typeface="Arial" charset="0"/>
              </a:rPr>
              <a:t>WINPack</a:t>
            </a:r>
            <a:r>
              <a:rPr lang="en-GB" sz="750" b="1" dirty="0">
                <a:solidFill>
                  <a:srgbClr val="4BACC6">
                    <a:lumMod val="75000"/>
                  </a:srgbClr>
                </a:solidFill>
                <a:latin typeface="Arial" charset="0"/>
                <a:cs typeface="Arial" charset="0"/>
              </a:rPr>
              <a:t> mobile vital signs by communicating with the WINMR software module.</a:t>
            </a:r>
          </a:p>
          <a:p>
            <a:pPr marL="0" indent="0" algn="just">
              <a:spcBef>
                <a:spcPct val="0"/>
              </a:spcBef>
              <a:buNone/>
            </a:pPr>
            <a:r>
              <a:rPr lang="en-GB" sz="750" b="1" dirty="0">
                <a:solidFill>
                  <a:srgbClr val="4BACC6">
                    <a:lumMod val="75000"/>
                  </a:srgbClr>
                </a:solidFill>
                <a:latin typeface="Arial" charset="0"/>
                <a:cs typeface="Arial" charset="0"/>
              </a:rPr>
              <a:t>WINMR will manage multiple requests of 3PS through a easy-to-use communication protocol.</a:t>
            </a:r>
          </a:p>
          <a:p>
            <a:pPr marL="0" indent="0" algn="just">
              <a:buNone/>
            </a:pPr>
            <a:endParaRPr lang="it-IT" sz="825" dirty="0">
              <a:solidFill>
                <a:prstClr val="black"/>
              </a:solidFill>
            </a:endParaRPr>
          </a:p>
        </p:txBody>
      </p:sp>
      <p:pic>
        <p:nvPicPr>
          <p:cNvPr id="30" name="Picture 2" descr="http://www.broadbandbuyer.co.uk/images/products/cisco%20systems/wap12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0338" y="1137487"/>
            <a:ext cx="486701" cy="486701"/>
          </a:xfrm>
          <a:prstGeom prst="rect">
            <a:avLst/>
          </a:prstGeom>
          <a:noFill/>
          <a:extLst>
            <a:ext uri="{909E8E84-426E-40DD-AFC4-6F175D3DCCD1}">
              <a14:hiddenFill xmlns:a14="http://schemas.microsoft.com/office/drawing/2010/main">
                <a:solidFill>
                  <a:srgbClr val="FFFFFF"/>
                </a:solidFill>
              </a14:hiddenFill>
            </a:ext>
          </a:extLst>
        </p:spPr>
      </p:pic>
      <p:pic>
        <p:nvPicPr>
          <p:cNvPr id="32" name="Immagine 31"/>
          <p:cNvPicPr>
            <a:picLocks noChangeAspect="1"/>
          </p:cNvPicPr>
          <p:nvPr/>
        </p:nvPicPr>
        <p:blipFill>
          <a:blip r:embed="rId9" cstate="print">
            <a:extLst>
              <a:ext uri="{BEBA8EAE-BF5A-486C-A8C5-ECC9F3942E4B}">
                <a14:imgProps xmlns:a14="http://schemas.microsoft.com/office/drawing/2010/main">
                  <a14:imgLayer r:embed="rId10">
                    <a14:imgEffect>
                      <a14:backgroundRemoval t="0" b="89994" l="0" r="89976"/>
                    </a14:imgEffect>
                  </a14:imgLayer>
                </a14:imgProps>
              </a:ext>
              <a:ext uri="{28A0092B-C50C-407E-A947-70E740481C1C}">
                <a14:useLocalDpi xmlns:a14="http://schemas.microsoft.com/office/drawing/2010/main" val="0"/>
              </a:ext>
            </a:extLst>
          </a:blip>
          <a:stretch>
            <a:fillRect/>
          </a:stretch>
        </p:blipFill>
        <p:spPr>
          <a:xfrm>
            <a:off x="2300587" y="686592"/>
            <a:ext cx="567992" cy="757323"/>
          </a:xfrm>
          <a:prstGeom prst="rect">
            <a:avLst/>
          </a:prstGeom>
        </p:spPr>
      </p:pic>
      <p:sp>
        <p:nvSpPr>
          <p:cNvPr id="4" name="Segnaposto piè di pagina 3"/>
          <p:cNvSpPr>
            <a:spLocks noGrp="1"/>
          </p:cNvSpPr>
          <p:nvPr>
            <p:ph type="ftr" sz="quarter" idx="3"/>
          </p:nvPr>
        </p:nvSpPr>
        <p:spPr>
          <a:xfrm>
            <a:off x="5027741" y="4756560"/>
            <a:ext cx="2895600" cy="273844"/>
          </a:xfrm>
        </p:spPr>
        <p:txBody>
          <a:bodyPr/>
          <a:lstStyle/>
          <a:p>
            <a:r>
              <a:rPr lang="en-US"/>
              <a:t>Rev B - 12/10/17</a:t>
            </a:r>
          </a:p>
        </p:txBody>
      </p:sp>
    </p:spTree>
    <p:extLst>
      <p:ext uri="{BB962C8B-B14F-4D97-AF65-F5344CB8AC3E}">
        <p14:creationId xmlns:p14="http://schemas.microsoft.com/office/powerpoint/2010/main" val="313926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82FD2D76-C474-4B64-889A-EAAF765680A5}"/>
              </a:ext>
            </a:extLst>
          </p:cNvPr>
          <p:cNvSpPr>
            <a:spLocks noGrp="1"/>
          </p:cNvSpPr>
          <p:nvPr>
            <p:ph type="ftr" sz="quarter" idx="3"/>
          </p:nvPr>
        </p:nvSpPr>
        <p:spPr/>
        <p:txBody>
          <a:bodyPr/>
          <a:lstStyle/>
          <a:p>
            <a:r>
              <a:rPr lang="en-US"/>
              <a:t>Rev B - 12/10/17</a:t>
            </a:r>
          </a:p>
        </p:txBody>
      </p:sp>
      <p:sp>
        <p:nvSpPr>
          <p:cNvPr id="3" name="Rettangolo 2">
            <a:extLst>
              <a:ext uri="{FF2B5EF4-FFF2-40B4-BE49-F238E27FC236}">
                <a16:creationId xmlns:a16="http://schemas.microsoft.com/office/drawing/2014/main" id="{D2463F52-CF92-4C22-BE9B-80D605386B9C}"/>
              </a:ext>
            </a:extLst>
          </p:cNvPr>
          <p:cNvSpPr/>
          <p:nvPr/>
        </p:nvSpPr>
        <p:spPr>
          <a:xfrm>
            <a:off x="2362200" y="57150"/>
            <a:ext cx="2694071" cy="369332"/>
          </a:xfrm>
          <a:prstGeom prst="rect">
            <a:avLst/>
          </a:prstGeom>
        </p:spPr>
        <p:txBody>
          <a:bodyPr wrap="none">
            <a:spAutoFit/>
          </a:bodyPr>
          <a:lstStyle/>
          <a:p>
            <a:r>
              <a:rPr lang="it-IT" b="1" dirty="0">
                <a:solidFill>
                  <a:srgbClr val="0070C0"/>
                </a:solidFill>
                <a:effectLst>
                  <a:outerShdw blurRad="38100" dist="38100" dir="2700000" algn="tl">
                    <a:srgbClr val="000000">
                      <a:alpha val="43137"/>
                    </a:srgbClr>
                  </a:outerShdw>
                </a:effectLst>
              </a:rPr>
              <a:t>Digital </a:t>
            </a:r>
            <a:r>
              <a:rPr lang="it-IT" b="1" dirty="0" err="1">
                <a:solidFill>
                  <a:srgbClr val="0070C0"/>
                </a:solidFill>
                <a:effectLst>
                  <a:outerShdw blurRad="38100" dist="38100" dir="2700000" algn="tl">
                    <a:srgbClr val="000000">
                      <a:alpha val="43137"/>
                    </a:srgbClr>
                  </a:outerShdw>
                </a:effectLst>
              </a:rPr>
              <a:t>Health</a:t>
            </a:r>
            <a:r>
              <a:rPr lang="it-IT" b="1" dirty="0">
                <a:solidFill>
                  <a:srgbClr val="0070C0"/>
                </a:solidFill>
                <a:effectLst>
                  <a:outerShdw blurRad="38100" dist="38100" dir="2700000" algn="tl">
                    <a:srgbClr val="000000">
                      <a:alpha val="43137"/>
                    </a:srgbClr>
                  </a:outerShdw>
                </a:effectLst>
              </a:rPr>
              <a:t> </a:t>
            </a:r>
            <a:r>
              <a:rPr lang="it-IT" b="1" dirty="0" err="1">
                <a:solidFill>
                  <a:srgbClr val="0070C0"/>
                </a:solidFill>
                <a:effectLst>
                  <a:outerShdw blurRad="38100" dist="38100" dir="2700000" algn="tl">
                    <a:srgbClr val="000000">
                      <a:alpha val="43137"/>
                    </a:srgbClr>
                  </a:outerShdw>
                </a:effectLst>
              </a:rPr>
              <a:t>applications</a:t>
            </a:r>
            <a:endParaRPr lang="it-IT" dirty="0"/>
          </a:p>
        </p:txBody>
      </p:sp>
      <p:sp>
        <p:nvSpPr>
          <p:cNvPr id="4" name="Rettangolo 3">
            <a:extLst>
              <a:ext uri="{FF2B5EF4-FFF2-40B4-BE49-F238E27FC236}">
                <a16:creationId xmlns:a16="http://schemas.microsoft.com/office/drawing/2014/main" id="{32B990A8-94DF-4625-8AC7-1B54BBDBF1B4}"/>
              </a:ext>
            </a:extLst>
          </p:cNvPr>
          <p:cNvSpPr/>
          <p:nvPr/>
        </p:nvSpPr>
        <p:spPr>
          <a:xfrm>
            <a:off x="76200" y="514350"/>
            <a:ext cx="8686800" cy="4124206"/>
          </a:xfrm>
          <a:prstGeom prst="rect">
            <a:avLst/>
          </a:prstGeom>
        </p:spPr>
        <p:txBody>
          <a:bodyPr wrap="square">
            <a:spAutoFit/>
          </a:bodyPr>
          <a:lstStyle/>
          <a:p>
            <a:pPr algn="just" fontAlgn="base">
              <a:spcBef>
                <a:spcPct val="0"/>
              </a:spcBef>
              <a:spcAft>
                <a:spcPct val="0"/>
              </a:spcAft>
            </a:pPr>
            <a:r>
              <a:rPr lang="en-US" sz="1600" dirty="0">
                <a:solidFill>
                  <a:prstClr val="black"/>
                </a:solidFill>
                <a:latin typeface="Arial" charset="0"/>
                <a:cs typeface="Arial" charset="0"/>
              </a:rPr>
              <a:t>Various types of “telehealth” have been applied in the past years and they can be summarized as the following:</a:t>
            </a:r>
          </a:p>
          <a:p>
            <a:pPr algn="just" fontAlgn="base">
              <a:spcBef>
                <a:spcPct val="0"/>
              </a:spcBef>
              <a:spcAft>
                <a:spcPct val="0"/>
              </a:spcAft>
            </a:pPr>
            <a:r>
              <a:rPr lang="en-US" sz="1600" dirty="0">
                <a:solidFill>
                  <a:prstClr val="black"/>
                </a:solidFill>
                <a:latin typeface="Arial" charset="0"/>
                <a:cs typeface="Arial" charset="0"/>
              </a:rPr>
              <a:t>•	Telepresence: Live, two-way interaction between a person (patient, caregiver, or provider) and a provider using audiovisual telecommunications technology.  </a:t>
            </a:r>
          </a:p>
          <a:p>
            <a:pPr algn="just" fontAlgn="base">
              <a:spcBef>
                <a:spcPct val="0"/>
              </a:spcBef>
              <a:spcAft>
                <a:spcPct val="0"/>
              </a:spcAft>
            </a:pPr>
            <a:r>
              <a:rPr lang="en-US" sz="1600" dirty="0">
                <a:solidFill>
                  <a:prstClr val="black"/>
                </a:solidFill>
                <a:latin typeface="Arial" charset="0"/>
                <a:cs typeface="Arial" charset="0"/>
              </a:rPr>
              <a:t>•	Offline monitoring: stream of recorder </a:t>
            </a:r>
            <a:r>
              <a:rPr lang="en-US" sz="1600" dirty="0" err="1">
                <a:solidFill>
                  <a:prstClr val="black"/>
                </a:solidFill>
                <a:latin typeface="Arial" charset="0"/>
                <a:cs typeface="Arial" charset="0"/>
              </a:rPr>
              <a:t>heatlh</a:t>
            </a:r>
            <a:r>
              <a:rPr lang="en-US" sz="1600" dirty="0">
                <a:solidFill>
                  <a:prstClr val="black"/>
                </a:solidFill>
                <a:latin typeface="Arial" charset="0"/>
                <a:cs typeface="Arial" charset="0"/>
              </a:rPr>
              <a:t> records (ECG traces, </a:t>
            </a:r>
            <a:r>
              <a:rPr lang="en-US" sz="1600" dirty="0" err="1">
                <a:solidFill>
                  <a:prstClr val="black"/>
                </a:solidFill>
                <a:latin typeface="Arial" charset="0"/>
                <a:cs typeface="Arial" charset="0"/>
              </a:rPr>
              <a:t>glicemia</a:t>
            </a:r>
            <a:r>
              <a:rPr lang="en-US" sz="1600" dirty="0">
                <a:solidFill>
                  <a:prstClr val="black"/>
                </a:solidFill>
                <a:latin typeface="Arial" charset="0"/>
                <a:cs typeface="Arial" charset="0"/>
              </a:rPr>
              <a:t> or other physiological parameter etc.) sent by electronics communications systems to Physicians or other specialist in order to evaluate the case or render a service outside of a real-time or live interaction or refine </a:t>
            </a:r>
            <a:r>
              <a:rPr lang="en-US" sz="1600" dirty="0" err="1">
                <a:solidFill>
                  <a:prstClr val="black"/>
                </a:solidFill>
                <a:latin typeface="Arial" charset="0"/>
                <a:cs typeface="Arial" charset="0"/>
              </a:rPr>
              <a:t>treatements</a:t>
            </a:r>
            <a:r>
              <a:rPr lang="en-US" sz="1600" dirty="0">
                <a:solidFill>
                  <a:prstClr val="black"/>
                </a:solidFill>
                <a:latin typeface="Arial" charset="0"/>
                <a:cs typeface="Arial" charset="0"/>
              </a:rPr>
              <a:t>.</a:t>
            </a:r>
          </a:p>
          <a:p>
            <a:pPr algn="just" fontAlgn="base">
              <a:spcBef>
                <a:spcPct val="0"/>
              </a:spcBef>
              <a:spcAft>
                <a:spcPct val="0"/>
              </a:spcAft>
            </a:pPr>
            <a:r>
              <a:rPr lang="en-US" sz="1600" dirty="0">
                <a:solidFill>
                  <a:prstClr val="black"/>
                </a:solidFill>
                <a:latin typeface="Arial" charset="0"/>
                <a:cs typeface="Arial" charset="0"/>
              </a:rPr>
              <a:t>•	Remote patient monitoring: Personal health and medical data collection from an individual in one location via electronic communication technologies, which is transmitted to a provider (sometimes via a data processing service) in a different location for use in care and related support.</a:t>
            </a:r>
          </a:p>
          <a:p>
            <a:pPr algn="just" fontAlgn="base">
              <a:spcBef>
                <a:spcPct val="0"/>
              </a:spcBef>
              <a:spcAft>
                <a:spcPct val="0"/>
              </a:spcAft>
            </a:pPr>
            <a:r>
              <a:rPr lang="en-US" sz="1600" dirty="0">
                <a:solidFill>
                  <a:prstClr val="black"/>
                </a:solidFill>
                <a:latin typeface="Arial" charset="0"/>
                <a:cs typeface="Arial" charset="0"/>
              </a:rPr>
              <a:t>•	Mobile health (</a:t>
            </a:r>
            <a:r>
              <a:rPr lang="en-US" sz="1600" dirty="0" err="1">
                <a:solidFill>
                  <a:prstClr val="black"/>
                </a:solidFill>
                <a:latin typeface="Arial" charset="0"/>
                <a:cs typeface="Arial" charset="0"/>
              </a:rPr>
              <a:t>mHealth</a:t>
            </a:r>
            <a:r>
              <a:rPr lang="en-US" sz="1600" dirty="0">
                <a:solidFill>
                  <a:prstClr val="black"/>
                </a:solidFill>
                <a:latin typeface="Arial" charset="0"/>
                <a:cs typeface="Arial" charset="0"/>
              </a:rPr>
              <a:t>): Health care and public health practice and education supported by mobile communication devices such as cell phones, tablet computers, and PDAs. Applications can range from targeted text messages that promote healthy behavior to wide-scale alerts about disease outbreaks, to name a few examples.</a:t>
            </a:r>
          </a:p>
          <a:p>
            <a:pPr algn="just" fontAlgn="base">
              <a:spcBef>
                <a:spcPct val="0"/>
              </a:spcBef>
              <a:spcAft>
                <a:spcPct val="0"/>
              </a:spcAft>
            </a:pPr>
            <a:endParaRPr lang="en-GB" sz="600" dirty="0">
              <a:solidFill>
                <a:prstClr val="black"/>
              </a:solidFill>
              <a:latin typeface="Arial" charset="0"/>
              <a:cs typeface="Arial" charset="0"/>
            </a:endParaRPr>
          </a:p>
        </p:txBody>
      </p:sp>
    </p:spTree>
    <p:extLst>
      <p:ext uri="{BB962C8B-B14F-4D97-AF65-F5344CB8AC3E}">
        <p14:creationId xmlns:p14="http://schemas.microsoft.com/office/powerpoint/2010/main" val="3725941254"/>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6298637-602D-4E47-AF01-527A23E45EF7}"/>
              </a:ext>
            </a:extLst>
          </p:cNvPr>
          <p:cNvSpPr>
            <a:spLocks noGrp="1"/>
          </p:cNvSpPr>
          <p:nvPr>
            <p:ph type="ftr" sz="quarter" idx="3"/>
          </p:nvPr>
        </p:nvSpPr>
        <p:spPr/>
        <p:txBody>
          <a:bodyPr/>
          <a:lstStyle/>
          <a:p>
            <a:r>
              <a:rPr lang="en-US"/>
              <a:t>Rev B - 12/10/17</a:t>
            </a:r>
          </a:p>
        </p:txBody>
      </p:sp>
      <p:sp>
        <p:nvSpPr>
          <p:cNvPr id="3" name="Rettangolo 2">
            <a:extLst>
              <a:ext uri="{FF2B5EF4-FFF2-40B4-BE49-F238E27FC236}">
                <a16:creationId xmlns:a16="http://schemas.microsoft.com/office/drawing/2014/main" id="{BEC8FEF9-05C1-433F-8333-9AD5D1C8018F}"/>
              </a:ext>
            </a:extLst>
          </p:cNvPr>
          <p:cNvSpPr/>
          <p:nvPr/>
        </p:nvSpPr>
        <p:spPr>
          <a:xfrm>
            <a:off x="76200" y="368870"/>
            <a:ext cx="8686800" cy="4616648"/>
          </a:xfrm>
          <a:prstGeom prst="rect">
            <a:avLst/>
          </a:prstGeom>
        </p:spPr>
        <p:txBody>
          <a:bodyPr wrap="square">
            <a:spAutoFit/>
          </a:bodyPr>
          <a:lstStyle/>
          <a:p>
            <a:pPr algn="just" fontAlgn="base">
              <a:spcBef>
                <a:spcPct val="0"/>
              </a:spcBef>
              <a:spcAft>
                <a:spcPct val="0"/>
              </a:spcAft>
            </a:pPr>
            <a:r>
              <a:rPr lang="en-GB" sz="1600" dirty="0">
                <a:solidFill>
                  <a:prstClr val="black"/>
                </a:solidFill>
                <a:latin typeface="Arial" charset="0"/>
                <a:cs typeface="Arial" charset="0"/>
              </a:rPr>
              <a:t>The </a:t>
            </a:r>
            <a:r>
              <a:rPr lang="en-GB" sz="1600" dirty="0" err="1">
                <a:solidFill>
                  <a:prstClr val="black"/>
                </a:solidFill>
                <a:latin typeface="Arial" charset="0"/>
                <a:cs typeface="Arial" charset="0"/>
              </a:rPr>
              <a:t>WinPack</a:t>
            </a:r>
            <a:r>
              <a:rPr lang="en-GB" sz="1600" dirty="0">
                <a:solidFill>
                  <a:prstClr val="black"/>
                </a:solidFill>
                <a:latin typeface="Arial" charset="0"/>
                <a:cs typeface="Arial" charset="0"/>
              </a:rPr>
              <a:t> is a class IIA continuous monitoring medical device:</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Data shall be accurate</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Data may be not in real-time</a:t>
            </a:r>
          </a:p>
          <a:p>
            <a:pPr marL="285750" indent="-285750" algn="just" fontAlgn="base">
              <a:spcBef>
                <a:spcPct val="0"/>
              </a:spcBef>
              <a:spcAft>
                <a:spcPct val="0"/>
              </a:spcAft>
              <a:buFont typeface="Arial" panose="020B0604020202020204" pitchFamily="34" charset="0"/>
              <a:buChar char="•"/>
            </a:pPr>
            <a:r>
              <a:rPr lang="en-GB" sz="1600" dirty="0">
                <a:solidFill>
                  <a:prstClr val="black"/>
                </a:solidFill>
                <a:latin typeface="Arial" charset="0"/>
                <a:cs typeface="Arial" charset="0"/>
              </a:rPr>
              <a:t>Alerts can be delayed</a:t>
            </a:r>
          </a:p>
          <a:p>
            <a:pPr marL="285750" indent="-285750" algn="just" fontAlgn="base">
              <a:spcBef>
                <a:spcPct val="0"/>
              </a:spcBef>
              <a:spcAft>
                <a:spcPct val="0"/>
              </a:spcAft>
              <a:buFont typeface="Arial" panose="020B0604020202020204" pitchFamily="34" charset="0"/>
              <a:buChar char="•"/>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The EEC software stores personal data only as reference to clinical data and can transmits data to EMR systems (Directive 1995/46/EC).</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The </a:t>
            </a:r>
            <a:r>
              <a:rPr lang="en-GB" sz="1600" dirty="0" err="1">
                <a:solidFill>
                  <a:prstClr val="black"/>
                </a:solidFill>
                <a:latin typeface="Arial" charset="0"/>
                <a:cs typeface="Arial" charset="0"/>
              </a:rPr>
              <a:t>WinPack</a:t>
            </a:r>
            <a:r>
              <a:rPr lang="en-GB" sz="1600" dirty="0">
                <a:solidFill>
                  <a:prstClr val="black"/>
                </a:solidFill>
                <a:latin typeface="Arial" charset="0"/>
                <a:cs typeface="Arial" charset="0"/>
              </a:rPr>
              <a:t> system can avail of distributed installations and data can flow through several information layers (e-Privacy Directive 2002/58/EC).</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Data security is a priority for </a:t>
            </a:r>
            <a:r>
              <a:rPr lang="en-GB" sz="1600" dirty="0" err="1">
                <a:solidFill>
                  <a:prstClr val="black"/>
                </a:solidFill>
                <a:latin typeface="Arial" charset="0"/>
                <a:cs typeface="Arial" charset="0"/>
              </a:rPr>
              <a:t>WinMedical</a:t>
            </a:r>
            <a:r>
              <a:rPr lang="en-GB" sz="1600" dirty="0">
                <a:solidFill>
                  <a:prstClr val="black"/>
                </a:solidFill>
                <a:latin typeface="Arial" charset="0"/>
                <a:cs typeface="Arial" charset="0"/>
              </a:rPr>
              <a:t> in order to assure the reliability of the monitoring and security of personal data stored in its servers.</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In order to expand its market to the US market the HIPAA guidelines shall be followed for individually identifiable health data.</a:t>
            </a:r>
          </a:p>
          <a:p>
            <a:pPr algn="just" fontAlgn="base">
              <a:spcBef>
                <a:spcPct val="0"/>
              </a:spcBef>
              <a:spcAft>
                <a:spcPct val="0"/>
              </a:spcAft>
            </a:pPr>
            <a:endParaRPr lang="en-GB" sz="1600" dirty="0">
              <a:solidFill>
                <a:prstClr val="black"/>
              </a:solidFill>
              <a:latin typeface="Arial" charset="0"/>
              <a:cs typeface="Arial" charset="0"/>
            </a:endParaRPr>
          </a:p>
          <a:p>
            <a:pPr algn="just" fontAlgn="base">
              <a:spcBef>
                <a:spcPct val="0"/>
              </a:spcBef>
              <a:spcAft>
                <a:spcPct val="0"/>
              </a:spcAft>
            </a:pPr>
            <a:r>
              <a:rPr lang="en-GB" sz="1600" dirty="0">
                <a:solidFill>
                  <a:prstClr val="black"/>
                </a:solidFill>
                <a:latin typeface="Arial" charset="0"/>
                <a:cs typeface="Arial" charset="0"/>
              </a:rPr>
              <a:t>GDPR is approaching and </a:t>
            </a:r>
            <a:r>
              <a:rPr lang="en-GB" sz="1600">
                <a:solidFill>
                  <a:prstClr val="black"/>
                </a:solidFill>
                <a:latin typeface="Arial" charset="0"/>
                <a:cs typeface="Arial" charset="0"/>
              </a:rPr>
              <a:t>health providers are </a:t>
            </a:r>
            <a:r>
              <a:rPr lang="en-GB" sz="1600" dirty="0">
                <a:solidFill>
                  <a:prstClr val="black"/>
                </a:solidFill>
                <a:latin typeface="Arial" charset="0"/>
                <a:cs typeface="Arial" charset="0"/>
              </a:rPr>
              <a:t>increasing cyber security requests.</a:t>
            </a:r>
          </a:p>
          <a:p>
            <a:pPr algn="just" fontAlgn="base">
              <a:spcBef>
                <a:spcPct val="0"/>
              </a:spcBef>
              <a:spcAft>
                <a:spcPct val="0"/>
              </a:spcAft>
            </a:pPr>
            <a:endParaRPr lang="en-GB" sz="600" dirty="0">
              <a:solidFill>
                <a:prstClr val="black"/>
              </a:solidFill>
              <a:latin typeface="Arial" charset="0"/>
              <a:cs typeface="Arial" charset="0"/>
            </a:endParaRPr>
          </a:p>
        </p:txBody>
      </p:sp>
      <p:sp>
        <p:nvSpPr>
          <p:cNvPr id="4" name="Rettangolo 3">
            <a:extLst>
              <a:ext uri="{FF2B5EF4-FFF2-40B4-BE49-F238E27FC236}">
                <a16:creationId xmlns:a16="http://schemas.microsoft.com/office/drawing/2014/main" id="{A3EA52F3-DDE9-4A7E-8F35-D788CAD2ADEC}"/>
              </a:ext>
            </a:extLst>
          </p:cNvPr>
          <p:cNvSpPr/>
          <p:nvPr/>
        </p:nvSpPr>
        <p:spPr>
          <a:xfrm>
            <a:off x="2362200" y="57150"/>
            <a:ext cx="3744808" cy="369332"/>
          </a:xfrm>
          <a:prstGeom prst="rect">
            <a:avLst/>
          </a:prstGeom>
        </p:spPr>
        <p:txBody>
          <a:bodyPr wrap="none">
            <a:spAutoFit/>
          </a:bodyPr>
          <a:lstStyle/>
          <a:p>
            <a:r>
              <a:rPr lang="it-IT" b="1" dirty="0" err="1">
                <a:solidFill>
                  <a:srgbClr val="0070C0"/>
                </a:solidFill>
                <a:effectLst>
                  <a:outerShdw blurRad="38100" dist="38100" dir="2700000" algn="tl">
                    <a:srgbClr val="000000">
                      <a:alpha val="43137"/>
                    </a:srgbClr>
                  </a:outerShdw>
                </a:effectLst>
              </a:rPr>
              <a:t>WinMedical</a:t>
            </a:r>
            <a:r>
              <a:rPr lang="it-IT" b="1" dirty="0">
                <a:solidFill>
                  <a:srgbClr val="0070C0"/>
                </a:solidFill>
                <a:effectLst>
                  <a:outerShdw blurRad="38100" dist="38100" dir="2700000" algn="tl">
                    <a:srgbClr val="000000">
                      <a:alpha val="43137"/>
                    </a:srgbClr>
                  </a:outerShdw>
                </a:effectLst>
              </a:rPr>
              <a:t> and information security</a:t>
            </a:r>
            <a:endParaRPr lang="it-IT" dirty="0"/>
          </a:p>
        </p:txBody>
      </p:sp>
    </p:spTree>
    <p:extLst>
      <p:ext uri="{BB962C8B-B14F-4D97-AF65-F5344CB8AC3E}">
        <p14:creationId xmlns:p14="http://schemas.microsoft.com/office/powerpoint/2010/main" val="101833496"/>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6298637-602D-4E47-AF01-527A23E45EF7}"/>
              </a:ext>
            </a:extLst>
          </p:cNvPr>
          <p:cNvSpPr>
            <a:spLocks noGrp="1"/>
          </p:cNvSpPr>
          <p:nvPr>
            <p:ph type="ftr" sz="quarter" idx="3"/>
          </p:nvPr>
        </p:nvSpPr>
        <p:spPr/>
        <p:txBody>
          <a:bodyPr/>
          <a:lstStyle/>
          <a:p>
            <a:r>
              <a:rPr lang="en-US"/>
              <a:t>Rev B - 12/10/17</a:t>
            </a:r>
          </a:p>
        </p:txBody>
      </p:sp>
      <p:sp>
        <p:nvSpPr>
          <p:cNvPr id="3" name="Rettangolo 2">
            <a:extLst>
              <a:ext uri="{FF2B5EF4-FFF2-40B4-BE49-F238E27FC236}">
                <a16:creationId xmlns:a16="http://schemas.microsoft.com/office/drawing/2014/main" id="{BEC8FEF9-05C1-433F-8333-9AD5D1C8018F}"/>
              </a:ext>
            </a:extLst>
          </p:cNvPr>
          <p:cNvSpPr/>
          <p:nvPr/>
        </p:nvSpPr>
        <p:spPr>
          <a:xfrm>
            <a:off x="76200" y="514350"/>
            <a:ext cx="4343400" cy="4339650"/>
          </a:xfrm>
          <a:prstGeom prst="rect">
            <a:avLst/>
          </a:prstGeom>
        </p:spPr>
        <p:txBody>
          <a:bodyPr wrap="square">
            <a:spAutoFit/>
          </a:bodyPr>
          <a:lstStyle/>
          <a:p>
            <a:pPr algn="just"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Forbes  presents an interesting list of the most important data breaches in healthcare in 2015 that </a:t>
            </a:r>
            <a:r>
              <a:rPr lang="en-US" sz="1200" dirty="0" err="1">
                <a:solidFill>
                  <a:prstClr val="black"/>
                </a:solidFill>
                <a:latin typeface="Arial" panose="020B0604020202020204" pitchFamily="34" charset="0"/>
                <a:cs typeface="Arial" panose="020B0604020202020204" pitchFamily="34" charset="0"/>
              </a:rPr>
              <a:t>totalled</a:t>
            </a:r>
            <a:r>
              <a:rPr lang="en-US" sz="1200" dirty="0">
                <a:solidFill>
                  <a:prstClr val="black"/>
                </a:solidFill>
                <a:latin typeface="Arial" panose="020B0604020202020204" pitchFamily="34" charset="0"/>
                <a:cs typeface="Arial" panose="020B0604020202020204" pitchFamily="34" charset="0"/>
              </a:rPr>
              <a:t> over 112 Million records. </a:t>
            </a:r>
          </a:p>
          <a:p>
            <a:r>
              <a:rPr lang="en-GB" sz="1200" dirty="0">
                <a:latin typeface="Arial" panose="020B0604020202020204" pitchFamily="34" charset="0"/>
                <a:cs typeface="Arial" panose="020B0604020202020204" pitchFamily="34" charset="0"/>
              </a:rPr>
              <a:t>Among the major violations reported was the TRICARE Management Activity, the </a:t>
            </a:r>
            <a:r>
              <a:rPr lang="en-GB" sz="1200" dirty="0" err="1">
                <a:latin typeface="Arial" panose="020B0604020202020204" pitchFamily="34" charset="0"/>
                <a:cs typeface="Arial" panose="020B0604020202020204" pitchFamily="34" charset="0"/>
              </a:rPr>
              <a:t>Defense</a:t>
            </a:r>
            <a:r>
              <a:rPr lang="en-GB" sz="1200" dirty="0">
                <a:latin typeface="Arial" panose="020B0604020202020204" pitchFamily="34" charset="0"/>
                <a:cs typeface="Arial" panose="020B0604020202020204" pitchFamily="34" charset="0"/>
              </a:rPr>
              <a:t> Department's healthcare program, which recorded 4.9 million records lost when tape backups were unavailable. </a:t>
            </a:r>
          </a:p>
          <a:p>
            <a:r>
              <a:rPr lang="en-GB" sz="1200" dirty="0">
                <a:latin typeface="Arial" panose="020B0604020202020204" pitchFamily="34" charset="0"/>
                <a:cs typeface="Arial" panose="020B0604020202020204" pitchFamily="34" charset="0"/>
              </a:rPr>
              <a:t>Other major breaches include: Health Net, which recorded 1.9 million records lost when discs were missing; The North Bronx Healthcare Network of New York City Health &amp; Hospitals Corporation, which reported the theft of 1.7 million electronic medical recordings; </a:t>
            </a:r>
            <a:r>
              <a:rPr lang="en-GB" sz="1200" dirty="0" err="1">
                <a:latin typeface="Arial" panose="020B0604020202020204" pitchFamily="34" charset="0"/>
                <a:cs typeface="Arial" panose="020B0604020202020204" pitchFamily="34" charset="0"/>
              </a:rPr>
              <a:t>AvMed</a:t>
            </a:r>
            <a:r>
              <a:rPr lang="en-GB" sz="1200" dirty="0">
                <a:latin typeface="Arial" panose="020B0604020202020204" pitchFamily="34" charset="0"/>
                <a:cs typeface="Arial" panose="020B0604020202020204" pitchFamily="34" charset="0"/>
              </a:rPr>
              <a:t> health plans in Florida, which reported theft of a laptop with 1.22 million record patients; And Blue Cross Blue Shield of Tennessee, who reported theft of an external hard drive with 1.02 million records.</a:t>
            </a:r>
            <a:endParaRPr lang="it-IT"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Since 2009 about 55.000 violation have been reported involving less than 500 records. Theft was 54% of violations, while hacking represented only 6% of compromised data. Theft was followed by unauthorized access or disclosure of 20%, lost records and appliances by 11%, elimination of records of 5% and other unknown categories about 4%.</a:t>
            </a:r>
            <a:endParaRPr lang="en-US" sz="1200" dirty="0">
              <a:solidFill>
                <a:prstClr val="black"/>
              </a:solidFill>
              <a:latin typeface="Arial" panose="020B0604020202020204" pitchFamily="34" charset="0"/>
              <a:cs typeface="Arial" panose="020B0604020202020204" pitchFamily="34" charset="0"/>
            </a:endParaRPr>
          </a:p>
          <a:p>
            <a:pPr algn="just" fontAlgn="base">
              <a:spcBef>
                <a:spcPct val="0"/>
              </a:spcBef>
              <a:spcAft>
                <a:spcPct val="0"/>
              </a:spcAft>
            </a:pPr>
            <a:endParaRPr lang="en-GB" sz="1200" dirty="0">
              <a:solidFill>
                <a:prstClr val="black"/>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A3EA52F3-DDE9-4A7E-8F35-D788CAD2ADEC}"/>
              </a:ext>
            </a:extLst>
          </p:cNvPr>
          <p:cNvSpPr/>
          <p:nvPr/>
        </p:nvSpPr>
        <p:spPr>
          <a:xfrm>
            <a:off x="2362200" y="57150"/>
            <a:ext cx="3333670" cy="369332"/>
          </a:xfrm>
          <a:prstGeom prst="rect">
            <a:avLst/>
          </a:prstGeom>
        </p:spPr>
        <p:txBody>
          <a:bodyPr wrap="none">
            <a:spAutoFit/>
          </a:bodyPr>
          <a:lstStyle/>
          <a:p>
            <a:r>
              <a:rPr lang="it-IT" b="1" dirty="0">
                <a:solidFill>
                  <a:srgbClr val="0070C0"/>
                </a:solidFill>
                <a:effectLst>
                  <a:outerShdw blurRad="38100" dist="38100" dir="2700000" algn="tl">
                    <a:srgbClr val="000000">
                      <a:alpha val="43137"/>
                    </a:srgbClr>
                  </a:outerShdw>
                </a:effectLst>
              </a:rPr>
              <a:t>Cyber security in </a:t>
            </a:r>
            <a:r>
              <a:rPr lang="it-IT" b="1" dirty="0" err="1">
                <a:solidFill>
                  <a:srgbClr val="0070C0"/>
                </a:solidFill>
                <a:effectLst>
                  <a:outerShdw blurRad="38100" dist="38100" dir="2700000" algn="tl">
                    <a:srgbClr val="000000">
                      <a:alpha val="43137"/>
                    </a:srgbClr>
                  </a:outerShdw>
                </a:effectLst>
              </a:rPr>
              <a:t>medical</a:t>
            </a:r>
            <a:r>
              <a:rPr lang="it-IT" b="1" dirty="0">
                <a:solidFill>
                  <a:srgbClr val="0070C0"/>
                </a:solidFill>
                <a:effectLst>
                  <a:outerShdw blurRad="38100" dist="38100" dir="2700000" algn="tl">
                    <a:srgbClr val="000000">
                      <a:alpha val="43137"/>
                    </a:srgbClr>
                  </a:outerShdw>
                </a:effectLst>
              </a:rPr>
              <a:t> devices</a:t>
            </a:r>
            <a:endParaRPr lang="it-IT" dirty="0"/>
          </a:p>
        </p:txBody>
      </p:sp>
      <p:pic>
        <p:nvPicPr>
          <p:cNvPr id="5" name="Immagine 4" descr="Top10Breaches">
            <a:extLst>
              <a:ext uri="{FF2B5EF4-FFF2-40B4-BE49-F238E27FC236}">
                <a16:creationId xmlns:a16="http://schemas.microsoft.com/office/drawing/2014/main" id="{459BDC6E-5117-4C6C-AF60-B646D99E4282}"/>
              </a:ext>
            </a:extLst>
          </p:cNvPr>
          <p:cNvPicPr/>
          <p:nvPr/>
        </p:nvPicPr>
        <p:blipFill rotWithShape="1">
          <a:blip r:embed="rId2" cstate="print">
            <a:extLst>
              <a:ext uri="{28A0092B-C50C-407E-A947-70E740481C1C}">
                <a14:useLocalDpi xmlns:a14="http://schemas.microsoft.com/office/drawing/2010/main" val="0"/>
              </a:ext>
            </a:extLst>
          </a:blip>
          <a:srcRect t="6258"/>
          <a:stretch/>
        </p:blipFill>
        <p:spPr bwMode="auto">
          <a:xfrm>
            <a:off x="5027741" y="337604"/>
            <a:ext cx="3773170" cy="43999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288785"/>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Biz Idea_02">
      <a:dk1>
        <a:srgbClr val="000000"/>
      </a:dk1>
      <a:lt1>
        <a:srgbClr val="000000"/>
      </a:lt1>
      <a:dk2>
        <a:srgbClr val="64E6F8"/>
      </a:dk2>
      <a:lt2>
        <a:srgbClr val="00B0F0"/>
      </a:lt2>
      <a:accent1>
        <a:srgbClr val="939598"/>
      </a:accent1>
      <a:accent2>
        <a:srgbClr val="D3D4D5"/>
      </a:accent2>
      <a:accent3>
        <a:srgbClr val="FFFFFF"/>
      </a:accent3>
      <a:accent4>
        <a:srgbClr val="3A3A3A"/>
      </a:accent4>
      <a:accent5>
        <a:srgbClr val="4BACC6"/>
      </a:accent5>
      <a:accent6>
        <a:srgbClr val="0F0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4434</TotalTime>
  <Words>850</Words>
  <Application>Microsoft Office PowerPoint</Application>
  <PresentationFormat>Presentazione su schermo (16:9)</PresentationFormat>
  <Paragraphs>133</Paragraphs>
  <Slides>11</Slides>
  <Notes>3</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11</vt:i4>
      </vt:variant>
    </vt:vector>
  </HeadingPairs>
  <TitlesOfParts>
    <vt:vector size="21" baseType="lpstr">
      <vt:lpstr>Lato</vt:lpstr>
      <vt:lpstr>Century Gothic</vt:lpstr>
      <vt:lpstr>Calibri Light</vt:lpstr>
      <vt:lpstr>Calibri</vt:lpstr>
      <vt:lpstr>Arial</vt:lpstr>
      <vt:lpstr>Oswald</vt:lpstr>
      <vt:lpstr>Office Theme</vt:lpstr>
      <vt:lpstr>Personalizza struttura</vt:lpstr>
      <vt:lpstr>2_Office Theme</vt:lpstr>
      <vt:lpstr>1_Office Theme</vt:lpstr>
      <vt:lpstr>Presentazione standard di PowerPoint</vt:lpstr>
      <vt:lpstr>Presentazione standard di PowerPoint</vt:lpstr>
      <vt:lpstr>Presentazione standard di PowerPoint</vt:lpstr>
      <vt:lpstr>Presentazione standard di PowerPoint</vt:lpstr>
      <vt:lpstr>WINMedical System - Architecture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WINMedical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Giorgio Leone</dc:creator>
  <cp:lastModifiedBy>Nicola Taccini</cp:lastModifiedBy>
  <cp:revision>826</cp:revision>
  <dcterms:created xsi:type="dcterms:W3CDTF">2014-02-11T10:20:02Z</dcterms:created>
  <dcterms:modified xsi:type="dcterms:W3CDTF">2017-10-12T08:23:10Z</dcterms:modified>
</cp:coreProperties>
</file>