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71" r:id="rId4"/>
    <p:sldId id="268" r:id="rId5"/>
    <p:sldId id="282" r:id="rId6"/>
    <p:sldId id="283" r:id="rId7"/>
    <p:sldId id="284" r:id="rId8"/>
    <p:sldId id="270" r:id="rId9"/>
    <p:sldId id="278" r:id="rId10"/>
    <p:sldId id="279" r:id="rId11"/>
    <p:sldId id="280" r:id="rId12"/>
    <p:sldId id="266" r:id="rId13"/>
    <p:sldId id="262" r:id="rId14"/>
    <p:sldId id="281" r:id="rId15"/>
    <p:sldId id="257" r:id="rId16"/>
    <p:sldId id="277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73"/>
    <a:srgbClr val="EF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6"/>
    <p:restoredTop sz="94291" autoAdjust="0"/>
  </p:normalViewPr>
  <p:slideViewPr>
    <p:cSldViewPr snapToGrid="0" snapToObjects="1">
      <p:cViewPr varScale="1">
        <p:scale>
          <a:sx n="72" d="100"/>
          <a:sy n="72" d="100"/>
        </p:scale>
        <p:origin x="9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B6628-ED85-4A72-BA71-5FA9A7944366}" type="doc">
      <dgm:prSet loTypeId="urn:microsoft.com/office/officeart/2005/8/layout/pyramid1" loCatId="pyramid" qsTypeId="urn:microsoft.com/office/officeart/2005/8/quickstyle/simple1" qsCatId="simple" csTypeId="urn:microsoft.com/office/officeart/2005/8/colors/accent1_3" csCatId="accent1" phldr="1"/>
      <dgm:spPr/>
    </dgm:pt>
    <dgm:pt modelId="{7D64CFE6-004F-4D13-A2F6-B1DEB8C9950E}">
      <dgm:prSet phldrT="[Testo]" custT="1"/>
      <dgm:spPr/>
      <dgm:t>
        <a:bodyPr anchor="b"/>
        <a:lstStyle/>
        <a:p>
          <a:r>
            <a:rPr lang="it-IT" sz="2000" b="1" dirty="0"/>
            <a:t>Advanced</a:t>
          </a:r>
          <a:endParaRPr lang="en-US" sz="2000" b="1" dirty="0"/>
        </a:p>
      </dgm:t>
    </dgm:pt>
    <dgm:pt modelId="{907F3425-1E03-48D1-95C5-6B61942F7118}" type="parTrans" cxnId="{8CDCE4D7-1A80-4717-8B45-E257E7F6BDA2}">
      <dgm:prSet/>
      <dgm:spPr/>
      <dgm:t>
        <a:bodyPr/>
        <a:lstStyle/>
        <a:p>
          <a:endParaRPr lang="en-US" sz="1600"/>
        </a:p>
      </dgm:t>
    </dgm:pt>
    <dgm:pt modelId="{C17DA14F-C361-4CC3-967F-DAA07836AF92}" type="sibTrans" cxnId="{8CDCE4D7-1A80-4717-8B45-E257E7F6BDA2}">
      <dgm:prSet/>
      <dgm:spPr/>
      <dgm:t>
        <a:bodyPr/>
        <a:lstStyle/>
        <a:p>
          <a:endParaRPr lang="en-US" sz="1600"/>
        </a:p>
      </dgm:t>
    </dgm:pt>
    <dgm:pt modelId="{12A4E4A9-506A-4850-AAB2-6D35DED2160D}">
      <dgm:prSet phldrT="[Testo]" custT="1"/>
      <dgm:spPr/>
      <dgm:t>
        <a:bodyPr anchor="ctr"/>
        <a:lstStyle/>
        <a:p>
          <a:r>
            <a:rPr lang="it-IT" sz="2000" b="1" dirty="0"/>
            <a:t>Intermediate</a:t>
          </a:r>
          <a:endParaRPr lang="en-US" sz="2000" b="1" dirty="0"/>
        </a:p>
      </dgm:t>
    </dgm:pt>
    <dgm:pt modelId="{D3CA059F-2D02-4116-9E24-3FD641FC875E}" type="parTrans" cxnId="{3C811481-3003-466D-8A77-795E0EC0A4CF}">
      <dgm:prSet/>
      <dgm:spPr/>
      <dgm:t>
        <a:bodyPr/>
        <a:lstStyle/>
        <a:p>
          <a:endParaRPr lang="en-US" sz="1600"/>
        </a:p>
      </dgm:t>
    </dgm:pt>
    <dgm:pt modelId="{B905F868-5D8E-4E8D-BEF8-A212238CB6A6}" type="sibTrans" cxnId="{3C811481-3003-466D-8A77-795E0EC0A4CF}">
      <dgm:prSet/>
      <dgm:spPr/>
      <dgm:t>
        <a:bodyPr/>
        <a:lstStyle/>
        <a:p>
          <a:endParaRPr lang="en-US" sz="1600"/>
        </a:p>
      </dgm:t>
    </dgm:pt>
    <dgm:pt modelId="{0A58FC02-219F-459D-838D-5825B66F6B4F}">
      <dgm:prSet phldrT="[Testo]" custT="1"/>
      <dgm:spPr/>
      <dgm:t>
        <a:bodyPr anchor="ctr"/>
        <a:lstStyle/>
        <a:p>
          <a:r>
            <a:rPr lang="it-IT" sz="2000" b="1" dirty="0"/>
            <a:t>Basic</a:t>
          </a:r>
          <a:endParaRPr lang="en-US" sz="2000" b="1" dirty="0"/>
        </a:p>
      </dgm:t>
    </dgm:pt>
    <dgm:pt modelId="{F1B6A7CD-B6CB-4EC3-8256-8838B4A9BD00}" type="parTrans" cxnId="{88D0D505-A2D0-4E19-AA54-A1E15E33530B}">
      <dgm:prSet/>
      <dgm:spPr/>
      <dgm:t>
        <a:bodyPr/>
        <a:lstStyle/>
        <a:p>
          <a:endParaRPr lang="en-US" sz="1600"/>
        </a:p>
      </dgm:t>
    </dgm:pt>
    <dgm:pt modelId="{5096D4BA-8D6B-4740-971C-945B93156F85}" type="sibTrans" cxnId="{88D0D505-A2D0-4E19-AA54-A1E15E33530B}">
      <dgm:prSet/>
      <dgm:spPr/>
      <dgm:t>
        <a:bodyPr/>
        <a:lstStyle/>
        <a:p>
          <a:endParaRPr lang="en-US" sz="1600"/>
        </a:p>
      </dgm:t>
    </dgm:pt>
    <dgm:pt modelId="{EC29996C-A0AA-416B-A991-7CBC4BE1766E}">
      <dgm:prSet phldrT="[Testo]" custT="1"/>
      <dgm:spPr/>
      <dgm:t>
        <a:bodyPr anchor="ctr"/>
        <a:lstStyle/>
        <a:p>
          <a:r>
            <a:rPr lang="it-IT" sz="2000" b="1" dirty="0"/>
            <a:t>Primer</a:t>
          </a:r>
          <a:endParaRPr lang="en-US" sz="2000" b="1" dirty="0"/>
        </a:p>
      </dgm:t>
    </dgm:pt>
    <dgm:pt modelId="{F2BA8B9C-AB36-4198-959B-9CFE45EB0C4C}" type="parTrans" cxnId="{20900EB2-0A44-43FB-BD0E-4CFF2F62E0FF}">
      <dgm:prSet/>
      <dgm:spPr/>
      <dgm:t>
        <a:bodyPr/>
        <a:lstStyle/>
        <a:p>
          <a:endParaRPr lang="en-US" sz="1600"/>
        </a:p>
      </dgm:t>
    </dgm:pt>
    <dgm:pt modelId="{845A8DE5-F334-4C54-B5B6-CD660705C58A}" type="sibTrans" cxnId="{20900EB2-0A44-43FB-BD0E-4CFF2F62E0FF}">
      <dgm:prSet/>
      <dgm:spPr/>
      <dgm:t>
        <a:bodyPr/>
        <a:lstStyle/>
        <a:p>
          <a:endParaRPr lang="en-US" sz="1600"/>
        </a:p>
      </dgm:t>
    </dgm:pt>
    <dgm:pt modelId="{E3080609-4AD5-467F-9D7D-44093685FD5D}" type="pres">
      <dgm:prSet presAssocID="{E63B6628-ED85-4A72-BA71-5FA9A7944366}" presName="Name0" presStyleCnt="0">
        <dgm:presLayoutVars>
          <dgm:dir/>
          <dgm:animLvl val="lvl"/>
          <dgm:resizeHandles val="exact"/>
        </dgm:presLayoutVars>
      </dgm:prSet>
      <dgm:spPr/>
    </dgm:pt>
    <dgm:pt modelId="{E748967D-C133-46CC-970B-FF14CC6E8E68}" type="pres">
      <dgm:prSet presAssocID="{7D64CFE6-004F-4D13-A2F6-B1DEB8C9950E}" presName="Name8" presStyleCnt="0"/>
      <dgm:spPr/>
    </dgm:pt>
    <dgm:pt modelId="{0F7520DA-1367-4441-9E83-85842A680E9E}" type="pres">
      <dgm:prSet presAssocID="{7D64CFE6-004F-4D13-A2F6-B1DEB8C9950E}" presName="level" presStyleLbl="node1" presStyleIdx="0" presStyleCnt="4">
        <dgm:presLayoutVars>
          <dgm:chMax val="1"/>
          <dgm:bulletEnabled val="1"/>
        </dgm:presLayoutVars>
      </dgm:prSet>
      <dgm:spPr/>
    </dgm:pt>
    <dgm:pt modelId="{B27B09FF-F5D4-46D2-9C8A-138D77159588}" type="pres">
      <dgm:prSet presAssocID="{7D64CFE6-004F-4D13-A2F6-B1DEB8C995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0AB67E-ADB8-4C15-8DB9-7DF5C95FEA93}" type="pres">
      <dgm:prSet presAssocID="{12A4E4A9-506A-4850-AAB2-6D35DED2160D}" presName="Name8" presStyleCnt="0"/>
      <dgm:spPr/>
    </dgm:pt>
    <dgm:pt modelId="{D25DE9B2-168D-4722-8E8F-D9C5C0BE769F}" type="pres">
      <dgm:prSet presAssocID="{12A4E4A9-506A-4850-AAB2-6D35DED2160D}" presName="level" presStyleLbl="node1" presStyleIdx="1" presStyleCnt="4">
        <dgm:presLayoutVars>
          <dgm:chMax val="1"/>
          <dgm:bulletEnabled val="1"/>
        </dgm:presLayoutVars>
      </dgm:prSet>
      <dgm:spPr/>
    </dgm:pt>
    <dgm:pt modelId="{661E6861-140C-49D8-805F-81A1907D7FD6}" type="pres">
      <dgm:prSet presAssocID="{12A4E4A9-506A-4850-AAB2-6D35DED21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7F28A8-00D2-490A-93F0-CD49FA190E87}" type="pres">
      <dgm:prSet presAssocID="{0A58FC02-219F-459D-838D-5825B66F6B4F}" presName="Name8" presStyleCnt="0"/>
      <dgm:spPr/>
    </dgm:pt>
    <dgm:pt modelId="{4A7172AF-773D-408A-91BD-9A6EB7E27553}" type="pres">
      <dgm:prSet presAssocID="{0A58FC02-219F-459D-838D-5825B66F6B4F}" presName="level" presStyleLbl="node1" presStyleIdx="2" presStyleCnt="4">
        <dgm:presLayoutVars>
          <dgm:chMax val="1"/>
          <dgm:bulletEnabled val="1"/>
        </dgm:presLayoutVars>
      </dgm:prSet>
      <dgm:spPr/>
    </dgm:pt>
    <dgm:pt modelId="{ECFB7165-C189-471A-BDDF-BA6ED6FE5162}" type="pres">
      <dgm:prSet presAssocID="{0A58FC02-219F-459D-838D-5825B66F6B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E7BEA0-0E8F-41C1-A535-F65EE4C8F2DF}" type="pres">
      <dgm:prSet presAssocID="{EC29996C-A0AA-416B-A991-7CBC4BE1766E}" presName="Name8" presStyleCnt="0"/>
      <dgm:spPr/>
    </dgm:pt>
    <dgm:pt modelId="{991DB499-4ACD-499A-A5A4-B607B9EAE557}" type="pres">
      <dgm:prSet presAssocID="{EC29996C-A0AA-416B-A991-7CBC4BE1766E}" presName="level" presStyleLbl="node1" presStyleIdx="3" presStyleCnt="4">
        <dgm:presLayoutVars>
          <dgm:chMax val="1"/>
          <dgm:bulletEnabled val="1"/>
        </dgm:presLayoutVars>
      </dgm:prSet>
      <dgm:spPr/>
    </dgm:pt>
    <dgm:pt modelId="{88DD9CE7-B56C-4895-8F60-2ABC7B0B009B}" type="pres">
      <dgm:prSet presAssocID="{EC29996C-A0AA-416B-A991-7CBC4BE1766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1E9AE03-6FBF-4F93-A848-11C883311DF2}" type="presOf" srcId="{7D64CFE6-004F-4D13-A2F6-B1DEB8C9950E}" destId="{B27B09FF-F5D4-46D2-9C8A-138D77159588}" srcOrd="1" destOrd="0" presId="urn:microsoft.com/office/officeart/2005/8/layout/pyramid1"/>
    <dgm:cxn modelId="{88D0D505-A2D0-4E19-AA54-A1E15E33530B}" srcId="{E63B6628-ED85-4A72-BA71-5FA9A7944366}" destId="{0A58FC02-219F-459D-838D-5825B66F6B4F}" srcOrd="2" destOrd="0" parTransId="{F1B6A7CD-B6CB-4EC3-8256-8838B4A9BD00}" sibTransId="{5096D4BA-8D6B-4740-971C-945B93156F85}"/>
    <dgm:cxn modelId="{C48F8127-A18C-4AA0-A6CA-053E2D704385}" type="presOf" srcId="{12A4E4A9-506A-4850-AAB2-6D35DED2160D}" destId="{661E6861-140C-49D8-805F-81A1907D7FD6}" srcOrd="1" destOrd="0" presId="urn:microsoft.com/office/officeart/2005/8/layout/pyramid1"/>
    <dgm:cxn modelId="{0416AE7D-2E79-4649-BAC1-FF5258AA7847}" type="presOf" srcId="{0A58FC02-219F-459D-838D-5825B66F6B4F}" destId="{ECFB7165-C189-471A-BDDF-BA6ED6FE5162}" srcOrd="1" destOrd="0" presId="urn:microsoft.com/office/officeart/2005/8/layout/pyramid1"/>
    <dgm:cxn modelId="{3C811481-3003-466D-8A77-795E0EC0A4CF}" srcId="{E63B6628-ED85-4A72-BA71-5FA9A7944366}" destId="{12A4E4A9-506A-4850-AAB2-6D35DED2160D}" srcOrd="1" destOrd="0" parTransId="{D3CA059F-2D02-4116-9E24-3FD641FC875E}" sibTransId="{B905F868-5D8E-4E8D-BEF8-A212238CB6A6}"/>
    <dgm:cxn modelId="{A5721D93-7BC7-4D91-B5BA-C26C502265A7}" type="presOf" srcId="{E63B6628-ED85-4A72-BA71-5FA9A7944366}" destId="{E3080609-4AD5-467F-9D7D-44093685FD5D}" srcOrd="0" destOrd="0" presId="urn:microsoft.com/office/officeart/2005/8/layout/pyramid1"/>
    <dgm:cxn modelId="{20900EB2-0A44-43FB-BD0E-4CFF2F62E0FF}" srcId="{E63B6628-ED85-4A72-BA71-5FA9A7944366}" destId="{EC29996C-A0AA-416B-A991-7CBC4BE1766E}" srcOrd="3" destOrd="0" parTransId="{F2BA8B9C-AB36-4198-959B-9CFE45EB0C4C}" sibTransId="{845A8DE5-F334-4C54-B5B6-CD660705C58A}"/>
    <dgm:cxn modelId="{D0BD9CB5-DB01-46C5-8270-933A7847028A}" type="presOf" srcId="{EC29996C-A0AA-416B-A991-7CBC4BE1766E}" destId="{991DB499-4ACD-499A-A5A4-B607B9EAE557}" srcOrd="0" destOrd="0" presId="urn:microsoft.com/office/officeart/2005/8/layout/pyramid1"/>
    <dgm:cxn modelId="{3448B2B5-755C-4A5F-8A83-D6B80E7B8F3F}" type="presOf" srcId="{0A58FC02-219F-459D-838D-5825B66F6B4F}" destId="{4A7172AF-773D-408A-91BD-9A6EB7E27553}" srcOrd="0" destOrd="0" presId="urn:microsoft.com/office/officeart/2005/8/layout/pyramid1"/>
    <dgm:cxn modelId="{CED55DB6-545F-4D84-8E0A-C5F9F7D56AD1}" type="presOf" srcId="{12A4E4A9-506A-4850-AAB2-6D35DED2160D}" destId="{D25DE9B2-168D-4722-8E8F-D9C5C0BE769F}" srcOrd="0" destOrd="0" presId="urn:microsoft.com/office/officeart/2005/8/layout/pyramid1"/>
    <dgm:cxn modelId="{8CDCE4D7-1A80-4717-8B45-E257E7F6BDA2}" srcId="{E63B6628-ED85-4A72-BA71-5FA9A7944366}" destId="{7D64CFE6-004F-4D13-A2F6-B1DEB8C9950E}" srcOrd="0" destOrd="0" parTransId="{907F3425-1E03-48D1-95C5-6B61942F7118}" sibTransId="{C17DA14F-C361-4CC3-967F-DAA07836AF92}"/>
    <dgm:cxn modelId="{C38294F4-C68D-49F1-AE31-BF9C84A1D8B0}" type="presOf" srcId="{7D64CFE6-004F-4D13-A2F6-B1DEB8C9950E}" destId="{0F7520DA-1367-4441-9E83-85842A680E9E}" srcOrd="0" destOrd="0" presId="urn:microsoft.com/office/officeart/2005/8/layout/pyramid1"/>
    <dgm:cxn modelId="{893583FE-B1DC-4997-BFE3-A95A09A9EEC1}" type="presOf" srcId="{EC29996C-A0AA-416B-A991-7CBC4BE1766E}" destId="{88DD9CE7-B56C-4895-8F60-2ABC7B0B009B}" srcOrd="1" destOrd="0" presId="urn:microsoft.com/office/officeart/2005/8/layout/pyramid1"/>
    <dgm:cxn modelId="{B7C724F7-A534-4B84-88C8-13B0C05832CC}" type="presParOf" srcId="{E3080609-4AD5-467F-9D7D-44093685FD5D}" destId="{E748967D-C133-46CC-970B-FF14CC6E8E68}" srcOrd="0" destOrd="0" presId="urn:microsoft.com/office/officeart/2005/8/layout/pyramid1"/>
    <dgm:cxn modelId="{0974D417-A2F9-4969-B010-995E6B721BE2}" type="presParOf" srcId="{E748967D-C133-46CC-970B-FF14CC6E8E68}" destId="{0F7520DA-1367-4441-9E83-85842A680E9E}" srcOrd="0" destOrd="0" presId="urn:microsoft.com/office/officeart/2005/8/layout/pyramid1"/>
    <dgm:cxn modelId="{EF18635B-26AC-4850-8CA9-45FAD671457F}" type="presParOf" srcId="{E748967D-C133-46CC-970B-FF14CC6E8E68}" destId="{B27B09FF-F5D4-46D2-9C8A-138D77159588}" srcOrd="1" destOrd="0" presId="urn:microsoft.com/office/officeart/2005/8/layout/pyramid1"/>
    <dgm:cxn modelId="{5FBF6339-3CB0-43C8-82CD-84712E99091D}" type="presParOf" srcId="{E3080609-4AD5-467F-9D7D-44093685FD5D}" destId="{F00AB67E-ADB8-4C15-8DB9-7DF5C95FEA93}" srcOrd="1" destOrd="0" presId="urn:microsoft.com/office/officeart/2005/8/layout/pyramid1"/>
    <dgm:cxn modelId="{3BB61F3F-4B4A-4DDC-B814-5A25A8CC6295}" type="presParOf" srcId="{F00AB67E-ADB8-4C15-8DB9-7DF5C95FEA93}" destId="{D25DE9B2-168D-4722-8E8F-D9C5C0BE769F}" srcOrd="0" destOrd="0" presId="urn:microsoft.com/office/officeart/2005/8/layout/pyramid1"/>
    <dgm:cxn modelId="{E85E0F8E-2F02-46D9-8AD4-812E91363075}" type="presParOf" srcId="{F00AB67E-ADB8-4C15-8DB9-7DF5C95FEA93}" destId="{661E6861-140C-49D8-805F-81A1907D7FD6}" srcOrd="1" destOrd="0" presId="urn:microsoft.com/office/officeart/2005/8/layout/pyramid1"/>
    <dgm:cxn modelId="{DDF4C624-1949-4E5D-9A38-76E46DF26F1A}" type="presParOf" srcId="{E3080609-4AD5-467F-9D7D-44093685FD5D}" destId="{C37F28A8-00D2-490A-93F0-CD49FA190E87}" srcOrd="2" destOrd="0" presId="urn:microsoft.com/office/officeart/2005/8/layout/pyramid1"/>
    <dgm:cxn modelId="{69A18EAC-4F6A-4E5C-AEAA-A8541BBA8EEA}" type="presParOf" srcId="{C37F28A8-00D2-490A-93F0-CD49FA190E87}" destId="{4A7172AF-773D-408A-91BD-9A6EB7E27553}" srcOrd="0" destOrd="0" presId="urn:microsoft.com/office/officeart/2005/8/layout/pyramid1"/>
    <dgm:cxn modelId="{0B751361-5C47-4DF5-A42F-FA6B2A9A01D7}" type="presParOf" srcId="{C37F28A8-00D2-490A-93F0-CD49FA190E87}" destId="{ECFB7165-C189-471A-BDDF-BA6ED6FE5162}" srcOrd="1" destOrd="0" presId="urn:microsoft.com/office/officeart/2005/8/layout/pyramid1"/>
    <dgm:cxn modelId="{B2D334F8-C198-45FD-8372-5F87C8E74D3C}" type="presParOf" srcId="{E3080609-4AD5-467F-9D7D-44093685FD5D}" destId="{56E7BEA0-0E8F-41C1-A535-F65EE4C8F2DF}" srcOrd="3" destOrd="0" presId="urn:microsoft.com/office/officeart/2005/8/layout/pyramid1"/>
    <dgm:cxn modelId="{32C02EAF-FD8A-4E47-AAC2-FB69A7C96240}" type="presParOf" srcId="{56E7BEA0-0E8F-41C1-A535-F65EE4C8F2DF}" destId="{991DB499-4ACD-499A-A5A4-B607B9EAE557}" srcOrd="0" destOrd="0" presId="urn:microsoft.com/office/officeart/2005/8/layout/pyramid1"/>
    <dgm:cxn modelId="{E283C836-6D1E-4557-9403-C5BBB8C1C906}" type="presParOf" srcId="{56E7BEA0-0E8F-41C1-A535-F65EE4C8F2DF}" destId="{88DD9CE7-B56C-4895-8F60-2ABC7B0B009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520DA-1367-4441-9E83-85842A680E9E}">
      <dsp:nvSpPr>
        <dsp:cNvPr id="0" name=""/>
        <dsp:cNvSpPr/>
      </dsp:nvSpPr>
      <dsp:spPr>
        <a:xfrm>
          <a:off x="1849661" y="0"/>
          <a:ext cx="1233107" cy="923056"/>
        </a:xfrm>
        <a:prstGeom prst="trapezoid">
          <a:avLst>
            <a:gd name="adj" fmla="val 66795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Advanced</a:t>
          </a:r>
          <a:endParaRPr lang="en-US" sz="2000" b="1" kern="1200" dirty="0"/>
        </a:p>
      </dsp:txBody>
      <dsp:txXfrm>
        <a:off x="1849661" y="0"/>
        <a:ext cx="1233107" cy="923056"/>
      </dsp:txXfrm>
    </dsp:sp>
    <dsp:sp modelId="{D25DE9B2-168D-4722-8E8F-D9C5C0BE769F}">
      <dsp:nvSpPr>
        <dsp:cNvPr id="0" name=""/>
        <dsp:cNvSpPr/>
      </dsp:nvSpPr>
      <dsp:spPr>
        <a:xfrm>
          <a:off x="1233107" y="923056"/>
          <a:ext cx="2466215" cy="923056"/>
        </a:xfrm>
        <a:prstGeom prst="trapezoid">
          <a:avLst>
            <a:gd name="adj" fmla="val 66795"/>
          </a:avLst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Intermediate</a:t>
          </a:r>
          <a:endParaRPr lang="en-US" sz="2000" b="1" kern="1200" dirty="0"/>
        </a:p>
      </dsp:txBody>
      <dsp:txXfrm>
        <a:off x="1664695" y="923056"/>
        <a:ext cx="1603040" cy="923056"/>
      </dsp:txXfrm>
    </dsp:sp>
    <dsp:sp modelId="{4A7172AF-773D-408A-91BD-9A6EB7E27553}">
      <dsp:nvSpPr>
        <dsp:cNvPr id="0" name=""/>
        <dsp:cNvSpPr/>
      </dsp:nvSpPr>
      <dsp:spPr>
        <a:xfrm>
          <a:off x="616553" y="1846112"/>
          <a:ext cx="3699323" cy="923056"/>
        </a:xfrm>
        <a:prstGeom prst="trapezoid">
          <a:avLst>
            <a:gd name="adj" fmla="val 66795"/>
          </a:avLst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Basic</a:t>
          </a:r>
          <a:endParaRPr lang="en-US" sz="2000" b="1" kern="1200" dirty="0"/>
        </a:p>
      </dsp:txBody>
      <dsp:txXfrm>
        <a:off x="1263935" y="1846112"/>
        <a:ext cx="2404560" cy="923056"/>
      </dsp:txXfrm>
    </dsp:sp>
    <dsp:sp modelId="{991DB499-4ACD-499A-A5A4-B607B9EAE557}">
      <dsp:nvSpPr>
        <dsp:cNvPr id="0" name=""/>
        <dsp:cNvSpPr/>
      </dsp:nvSpPr>
      <dsp:spPr>
        <a:xfrm>
          <a:off x="0" y="2769167"/>
          <a:ext cx="4932431" cy="923056"/>
        </a:xfrm>
        <a:prstGeom prst="trapezoid">
          <a:avLst>
            <a:gd name="adj" fmla="val 66795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Primer</a:t>
          </a:r>
          <a:endParaRPr lang="en-US" sz="2000" b="1" kern="1200" dirty="0"/>
        </a:p>
      </dsp:txBody>
      <dsp:txXfrm>
        <a:off x="863175" y="2769167"/>
        <a:ext cx="3206080" cy="92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894E-FD94-4040-B352-246543BDB239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CA99-FC75-3E4D-BA2D-02565F3437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CA99-FC75-3E4D-BA2D-02565F34371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CA99-FC75-3E4D-BA2D-02565F34371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29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CA99-FC75-3E4D-BA2D-02565F34371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8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CCA99-FC75-3E4D-BA2D-02565F34371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82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D265BC3-CFE8-44D7-9D51-5CC6437141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6965"/>
            <a:ext cx="103632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947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 descr="EU">
            <a:extLst>
              <a:ext uri="{FF2B5EF4-FFF2-40B4-BE49-F238E27FC236}">
                <a16:creationId xmlns:a16="http://schemas.microsoft.com/office/drawing/2014/main" id="{C3951CE6-850C-CF47-BFF3-192DF641D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167" y="6221413"/>
            <a:ext cx="56239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4">
            <a:extLst>
              <a:ext uri="{FF2B5EF4-FFF2-40B4-BE49-F238E27FC236}">
                <a16:creationId xmlns:a16="http://schemas.microsoft.com/office/drawing/2014/main" id="{F57B548B-6DFA-8543-ADB1-792331C6C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5700" y="6207126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Funded by the European Commission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Horizon 2020 – Grant # 786668</a:t>
            </a:r>
          </a:p>
        </p:txBody>
      </p:sp>
    </p:spTree>
    <p:extLst>
      <p:ext uri="{BB962C8B-B14F-4D97-AF65-F5344CB8AC3E}">
        <p14:creationId xmlns:p14="http://schemas.microsoft.com/office/powerpoint/2010/main" val="34926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F696CB3-B986-C44D-9823-C7978F95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418" y="1546789"/>
            <a:ext cx="11040533" cy="4834044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GB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D9613-E085-8341-84FD-2A0FA089B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24717" y="6527801"/>
            <a:ext cx="9008256" cy="276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785225" algn="r"/>
              </a:tabLst>
              <a:defRPr/>
            </a:pPr>
            <a:r>
              <a:rPr lang="en-GB" altLang="es-ES" sz="1200" noProof="0" dirty="0">
                <a:solidFill>
                  <a:schemeClr val="bg1"/>
                </a:solidFill>
                <a:latin typeface="Calibri" charset="0"/>
              </a:rPr>
              <a:t>                                            CYBERWISER.eu Webinar Series	</a:t>
            </a:r>
            <a:fld id="{42005292-A98E-D44F-A0E7-653F8EC35275}" type="slidenum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8785225" algn="r"/>
                </a:tabLst>
                <a:defRPr/>
              </a:pPr>
              <a:t>‹#›</a:t>
            </a:fld>
            <a:endParaRPr lang="en-GB" altLang="es-ES" sz="1200" noProof="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FCFF6-A067-BD43-8FBB-C8BB3D66A452}"/>
              </a:ext>
            </a:extLst>
          </p:cNvPr>
          <p:cNvSpPr txBox="1"/>
          <p:nvPr userDrawn="1"/>
        </p:nvSpPr>
        <p:spPr>
          <a:xfrm>
            <a:off x="225286" y="6549887"/>
            <a:ext cx="22661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noProof="0">
                <a:solidFill>
                  <a:schemeClr val="bg1"/>
                </a:solidFill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6491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ners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8FBFE27-C873-454D-A5C6-0FBE6E0C723B}"/>
              </a:ext>
            </a:extLst>
          </p:cNvPr>
          <p:cNvCxnSpPr>
            <a:cxnSpLocks/>
          </p:cNvCxnSpPr>
          <p:nvPr userDrawn="1"/>
        </p:nvCxnSpPr>
        <p:spPr>
          <a:xfrm>
            <a:off x="-46693" y="5734228"/>
            <a:ext cx="12311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C460D97-3E81-A045-A8DB-E8E535DB6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48" y="5860225"/>
            <a:ext cx="11938768" cy="5176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22D88D-7CC1-174F-B195-877923BF57A4}"/>
              </a:ext>
            </a:extLst>
          </p:cNvPr>
          <p:cNvSpPr txBox="1">
            <a:spLocks/>
          </p:cNvSpPr>
          <p:nvPr userDrawn="1"/>
        </p:nvSpPr>
        <p:spPr>
          <a:xfrm>
            <a:off x="1713939" y="5257648"/>
            <a:ext cx="4872383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www.cyberwiser.eu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7735FC-2539-F743-8728-CFFA8E85C03D}"/>
              </a:ext>
            </a:extLst>
          </p:cNvPr>
          <p:cNvSpPr txBox="1">
            <a:spLocks/>
          </p:cNvSpPr>
          <p:nvPr userDrawn="1"/>
        </p:nvSpPr>
        <p:spPr>
          <a:xfrm>
            <a:off x="7306917" y="5257648"/>
            <a:ext cx="3944180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@</a:t>
            </a:r>
            <a:r>
              <a:rPr lang="en-US" sz="3600" dirty="0" err="1"/>
              <a:t>cyberwiser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296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F633AF-00CA-A046-BDC2-4C92410E8B09}" type="datetime1">
              <a:rPr lang="it-IT" smtClean="0"/>
              <a:t>22/04/2020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CYBERWISER.EU Webinar Series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2400" y="64928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D6EEED-2D12-6C4D-BF25-AE1C8BC7AE12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54608-ECEA-4910-AFFB-DE23222FBE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00" y="1"/>
            <a:ext cx="1790700" cy="1457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4E3ECF-A286-4F33-AE1E-F5CD31CD0F9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48199" y="2604305"/>
            <a:ext cx="3705601" cy="361895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78061"/>
            <a:ext cx="9525000" cy="128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Fare </a:t>
            </a:r>
            <a:r>
              <a:rPr lang="en-GB" noProof="0" dirty="0" err="1"/>
              <a:t>clic</a:t>
            </a:r>
            <a:r>
              <a:rPr lang="en-GB" noProof="0" dirty="0"/>
              <a:t> per </a:t>
            </a:r>
            <a:r>
              <a:rPr lang="en-GB" noProof="0" dirty="0" err="1"/>
              <a:t>modificare</a:t>
            </a:r>
            <a:r>
              <a:rPr lang="en-GB" noProof="0" dirty="0"/>
              <a:t> lo stile del </a:t>
            </a:r>
            <a:r>
              <a:rPr lang="en-GB" noProof="0" dirty="0" err="1"/>
              <a:t>titolo</a:t>
            </a:r>
            <a:r>
              <a:rPr lang="en-GB" noProof="0" dirty="0"/>
              <a:t> </a:t>
            </a:r>
            <a:r>
              <a:rPr lang="en-GB" noProof="0" dirty="0" err="1"/>
              <a:t>dello</a:t>
            </a:r>
            <a:r>
              <a:rPr lang="en-GB" noProof="0" dirty="0"/>
              <a:t>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0021"/>
            <a:ext cx="10088301" cy="46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06CD5-E424-46A4-BDA1-0343D746EC64}"/>
              </a:ext>
            </a:extLst>
          </p:cNvPr>
          <p:cNvSpPr/>
          <p:nvPr userDrawn="1"/>
        </p:nvSpPr>
        <p:spPr>
          <a:xfrm>
            <a:off x="11353800" y="3863491"/>
            <a:ext cx="741744" cy="1565035"/>
          </a:xfrm>
          <a:prstGeom prst="rect">
            <a:avLst/>
          </a:prstGeom>
          <a:solidFill>
            <a:srgbClr val="EFF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FF4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9477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A93E1248-57A1-894B-A0E8-7C2B5E825A9D}"/>
              </a:ext>
            </a:extLst>
          </p:cNvPr>
          <p:cNvSpPr txBox="1">
            <a:spLocks/>
          </p:cNvSpPr>
          <p:nvPr/>
        </p:nvSpPr>
        <p:spPr bwMode="auto">
          <a:xfrm>
            <a:off x="1786393" y="2836864"/>
            <a:ext cx="8518751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x-none" sz="3600" b="1" kern="0" dirty="0">
                <a:solidFill>
                  <a:schemeClr val="tx2"/>
                </a:solidFill>
              </a:rPr>
              <a:t>Webinar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x-none" sz="3600" b="1" i="1" kern="0" dirty="0">
                <a:solidFill>
                  <a:schemeClr val="tx2"/>
                </a:solidFill>
              </a:rPr>
              <a:t>F</a:t>
            </a:r>
            <a:r>
              <a:rPr lang="en-GB" altLang="x-none" sz="3600" b="1" i="1" kern="0" dirty="0" err="1">
                <a:solidFill>
                  <a:schemeClr val="tx2"/>
                </a:solidFill>
              </a:rPr>
              <a:t>ree</a:t>
            </a:r>
            <a:r>
              <a:rPr lang="en-GB" altLang="x-none" sz="3600" b="1" i="1" kern="0" dirty="0">
                <a:solidFill>
                  <a:schemeClr val="tx2"/>
                </a:solidFill>
              </a:rPr>
              <a:t> Cybersecurity Training with customised Learning Paths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x-none" sz="3600" kern="0" dirty="0">
                <a:solidFill>
                  <a:schemeClr val="tx2"/>
                </a:solidFill>
              </a:rPr>
              <a:t>22 April 2020, 15:00 CEST</a:t>
            </a:r>
          </a:p>
        </p:txBody>
      </p:sp>
    </p:spTree>
    <p:extLst>
      <p:ext uri="{BB962C8B-B14F-4D97-AF65-F5344CB8AC3E}">
        <p14:creationId xmlns:p14="http://schemas.microsoft.com/office/powerpoint/2010/main" val="23773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Guide on the CYBERWISER.eu Open Pilot Stream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F70BAC-3E04-4759-8724-0304BFB20C59}"/>
              </a:ext>
            </a:extLst>
          </p:cNvPr>
          <p:cNvSpPr txBox="1"/>
          <p:nvPr/>
        </p:nvSpPr>
        <p:spPr>
          <a:xfrm>
            <a:off x="9610531" y="1698171"/>
            <a:ext cx="20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Lorenzo – add slides as needed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2AA4F8D-A763-41B1-882C-66281088228B}"/>
              </a:ext>
            </a:extLst>
          </p:cNvPr>
          <p:cNvSpPr txBox="1">
            <a:spLocks/>
          </p:cNvSpPr>
          <p:nvPr/>
        </p:nvSpPr>
        <p:spPr>
          <a:xfrm>
            <a:off x="1680411" y="1466709"/>
            <a:ext cx="9964193" cy="4914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>
                <a:solidFill>
                  <a:schemeClr val="tx2"/>
                </a:solidFill>
              </a:rPr>
              <a:t> What are the practical steps to implement your Pilot</a:t>
            </a:r>
            <a:r>
              <a:rPr lang="it-IT" b="1" dirty="0">
                <a:solidFill>
                  <a:schemeClr val="tx2"/>
                </a:solidFill>
              </a:rPr>
              <a:t>?</a:t>
            </a:r>
          </a:p>
          <a:p>
            <a:pPr algn="just"/>
            <a:r>
              <a:rPr lang="it-IT" sz="2400" b="1" dirty="0">
                <a:solidFill>
                  <a:schemeClr val="tx2"/>
                </a:solidFill>
              </a:rPr>
              <a:t> Step 1</a:t>
            </a:r>
            <a:r>
              <a:rPr lang="it-IT" sz="2400" dirty="0">
                <a:solidFill>
                  <a:schemeClr val="tx2"/>
                </a:solidFill>
              </a:rPr>
              <a:t>: </a:t>
            </a:r>
            <a:r>
              <a:rPr lang="en-GB" sz="2400" dirty="0" err="1">
                <a:solidFill>
                  <a:schemeClr val="tx2"/>
                </a:solidFill>
              </a:rPr>
              <a:t>Enrollment</a:t>
            </a:r>
            <a:endParaRPr lang="en-GB" sz="2400" dirty="0">
              <a:solidFill>
                <a:schemeClr val="tx2"/>
              </a:solidFill>
            </a:endParaRPr>
          </a:p>
          <a:p>
            <a:pPr lvl="1" algn="just"/>
            <a:r>
              <a:rPr lang="en-GB" sz="2000" dirty="0">
                <a:solidFill>
                  <a:schemeClr val="tx2"/>
                </a:solidFill>
              </a:rPr>
              <a:t>Open Pilots Workshop / Webinar</a:t>
            </a:r>
          </a:p>
          <a:p>
            <a:pPr lvl="1" algn="just"/>
            <a:r>
              <a:rPr lang="en-GB" sz="2000" dirty="0">
                <a:solidFill>
                  <a:schemeClr val="tx2"/>
                </a:solidFill>
              </a:rPr>
              <a:t>Online application</a:t>
            </a:r>
          </a:p>
          <a:p>
            <a:pPr algn="just"/>
            <a:r>
              <a:rPr lang="en-GB" sz="2400" b="1" dirty="0">
                <a:solidFill>
                  <a:schemeClr val="tx2"/>
                </a:solidFill>
              </a:rPr>
              <a:t> Step 2</a:t>
            </a:r>
            <a:r>
              <a:rPr lang="en-GB" sz="2400" dirty="0">
                <a:solidFill>
                  <a:schemeClr val="tx2"/>
                </a:solidFill>
              </a:rPr>
              <a:t>:  Your training needs and requirements are collected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 Step 3: </a:t>
            </a:r>
            <a:r>
              <a:rPr lang="en-GB" sz="2400" dirty="0">
                <a:solidFill>
                  <a:schemeClr val="tx2"/>
                </a:solidFill>
              </a:rPr>
              <a:t>Onboarding package provided to You (access to the training                       courses and platform)</a:t>
            </a:r>
          </a:p>
          <a:p>
            <a:pPr algn="just"/>
            <a:r>
              <a:rPr lang="en-GB" sz="2400" b="1" dirty="0">
                <a:solidFill>
                  <a:schemeClr val="tx2"/>
                </a:solidFill>
              </a:rPr>
              <a:t> Step 4</a:t>
            </a:r>
            <a:r>
              <a:rPr lang="en-GB" sz="2400" dirty="0">
                <a:solidFill>
                  <a:schemeClr val="tx2"/>
                </a:solidFill>
              </a:rPr>
              <a:t>: Training</a:t>
            </a:r>
          </a:p>
          <a:p>
            <a:pPr algn="just"/>
            <a:r>
              <a:rPr lang="en-GB" sz="2400" b="1" dirty="0">
                <a:solidFill>
                  <a:schemeClr val="tx2"/>
                </a:solidFill>
              </a:rPr>
              <a:t> Step 5</a:t>
            </a:r>
            <a:r>
              <a:rPr lang="en-GB" sz="2400" dirty="0">
                <a:solidFill>
                  <a:schemeClr val="tx2"/>
                </a:solidFill>
              </a:rPr>
              <a:t>: You gain a certificate of completion and access to </a:t>
            </a:r>
            <a:r>
              <a:rPr lang="en-GB" sz="2400" dirty="0" err="1">
                <a:solidFill>
                  <a:schemeClr val="tx2"/>
                </a:solidFill>
              </a:rPr>
              <a:t>CyPR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Guide on the CYBERWISER.eu Open Pilot Stream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F70BAC-3E04-4759-8724-0304BFB20C59}"/>
              </a:ext>
            </a:extLst>
          </p:cNvPr>
          <p:cNvSpPr txBox="1"/>
          <p:nvPr/>
        </p:nvSpPr>
        <p:spPr>
          <a:xfrm>
            <a:off x="9610531" y="1698171"/>
            <a:ext cx="20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Lorenzo – add slides as needed</a:t>
            </a: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147BFD91-8B7A-4E91-A44A-B80628B21174}"/>
              </a:ext>
            </a:extLst>
          </p:cNvPr>
          <p:cNvSpPr txBox="1">
            <a:spLocks/>
          </p:cNvSpPr>
          <p:nvPr/>
        </p:nvSpPr>
        <p:spPr>
          <a:xfrm>
            <a:off x="1238622" y="1554422"/>
            <a:ext cx="9964193" cy="49143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chemeClr val="tx2"/>
                </a:solidFill>
              </a:rPr>
              <a:t>What are the advantages of being an Open Pilot?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The open pilot highlights: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what cyber risks may look like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where gaps need to be filled</a:t>
            </a:r>
          </a:p>
          <a:p>
            <a:pPr marL="457200" lvl="1" indent="0" algn="just">
              <a:buFontTx/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The impact is: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greater engagement with senior management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showing how investment in cybersecurity reduce risks where it is relevant</a:t>
            </a:r>
          </a:p>
          <a:p>
            <a:pPr lvl="1" algn="just"/>
            <a:r>
              <a:rPr lang="en-US" dirty="0">
                <a:solidFill>
                  <a:schemeClr val="tx2"/>
                </a:solidFill>
              </a:rPr>
              <a:t>a certificate of participation attesting the activities you have done</a:t>
            </a:r>
          </a:p>
          <a:p>
            <a:pPr marL="457200" lvl="1" indent="0" algn="just">
              <a:buFontTx/>
              <a:buNone/>
            </a:pPr>
            <a:endParaRPr lang="en-US" dirty="0"/>
          </a:p>
          <a:p>
            <a:pPr marL="457200" lvl="1" indent="0" algn="just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7E7D3-1B4F-4B96-BD77-A1D6AE30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1" dirty="0"/>
              <a:t>Introduction of the platform and live demonstration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53F65B-43FA-4D88-944A-54599F8AD58F}"/>
              </a:ext>
            </a:extLst>
          </p:cNvPr>
          <p:cNvSpPr txBox="1"/>
          <p:nvPr/>
        </p:nvSpPr>
        <p:spPr>
          <a:xfrm>
            <a:off x="1600006" y="3943616"/>
            <a:ext cx="1112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8025" indent="-1978025"/>
            <a:r>
              <a:rPr lang="en-GB" sz="2400" i="1" dirty="0">
                <a:solidFill>
                  <a:schemeClr val="tx2"/>
                </a:solidFill>
              </a:rPr>
              <a:t>Niccolò Zazzeri, Trust-IT and Dario Varano, University of Pisa:</a:t>
            </a:r>
          </a:p>
          <a:p>
            <a:r>
              <a:rPr lang="en-GB" sz="2400" i="1" dirty="0">
                <a:solidFill>
                  <a:schemeClr val="tx2"/>
                </a:solidFill>
              </a:rPr>
              <a:t>               - </a:t>
            </a:r>
            <a:r>
              <a:rPr lang="it-IT" sz="2400" dirty="0">
                <a:solidFill>
                  <a:schemeClr val="tx2"/>
                </a:solidFill>
              </a:rPr>
              <a:t>Cross Learning Facilities demo</a:t>
            </a:r>
          </a:p>
          <a:p>
            <a:r>
              <a:rPr lang="it-IT" sz="2400" dirty="0">
                <a:solidFill>
                  <a:schemeClr val="tx2"/>
                </a:solidFill>
              </a:rPr>
              <a:t>               - Cross-site Scripting (XSS) </a:t>
            </a:r>
            <a:r>
              <a:rPr lang="en-GB" sz="2400" dirty="0">
                <a:solidFill>
                  <a:schemeClr val="tx2"/>
                </a:solidFill>
              </a:rPr>
              <a:t>exercise</a:t>
            </a:r>
            <a:r>
              <a:rPr lang="it-IT" sz="2400" dirty="0">
                <a:solidFill>
                  <a:schemeClr val="tx2"/>
                </a:solidFill>
              </a:rPr>
              <a:t> on cyber range demo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FF0C88-1F43-4E40-8D29-0001474A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006" y="1473196"/>
            <a:ext cx="8868941" cy="23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54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C2FFD-C2F7-4A8B-BDEC-62510C66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Q&amp;A: The importance of cyber training and filling the skills gap – </a:t>
            </a:r>
            <a:r>
              <a:rPr lang="en-GB" sz="4000" b="1" dirty="0"/>
              <a:t>Csaba Virag, SEB Member &amp; Panellists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0E4BA0-C89A-4709-992D-4DC7F5A43B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405" y="1546789"/>
            <a:ext cx="11040533" cy="4834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chemeClr val="tx2"/>
                </a:solidFill>
              </a:rPr>
              <a:t>Poll on cyber range before starting</a:t>
            </a:r>
          </a:p>
          <a:p>
            <a:pPr marL="0" indent="0">
              <a:buNone/>
            </a:pPr>
            <a:r>
              <a:rPr lang="it-IT" dirty="0">
                <a:solidFill>
                  <a:schemeClr val="tx2"/>
                </a:solidFill>
              </a:rPr>
              <a:t>Q</a:t>
            </a:r>
            <a:r>
              <a:rPr lang="en-GB" dirty="0">
                <a:solidFill>
                  <a:schemeClr val="tx2"/>
                </a:solidFill>
              </a:rPr>
              <a:t>&amp;A with panellists: </a:t>
            </a:r>
          </a:p>
          <a:p>
            <a:r>
              <a:rPr lang="en-GB" dirty="0">
                <a:solidFill>
                  <a:schemeClr val="tx2"/>
                </a:solidFill>
              </a:rPr>
              <a:t> Can you talk us through the original use of cyber range?</a:t>
            </a:r>
          </a:p>
          <a:p>
            <a:r>
              <a:rPr lang="en-GB" dirty="0">
                <a:solidFill>
                  <a:schemeClr val="tx2"/>
                </a:solidFill>
              </a:rPr>
              <a:t> How has it evolved in recent years? </a:t>
            </a:r>
          </a:p>
          <a:p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How are its different application areas affecting its uptake, the general perception of cyber range?</a:t>
            </a:r>
          </a:p>
          <a:p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How important is it to customise learning paths? </a:t>
            </a:r>
          </a:p>
          <a:p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What takeaways are emerging from the use of cyber range by students at the University of Pisa? </a:t>
            </a:r>
            <a:r>
              <a:rPr lang="it-IT" dirty="0">
                <a:solidFill>
                  <a:schemeClr val="tx2"/>
                </a:solidFill>
              </a:rPr>
              <a:t>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56BECF-7F79-4935-8C59-6CBD0A243934}"/>
              </a:ext>
            </a:extLst>
          </p:cNvPr>
          <p:cNvSpPr txBox="1"/>
          <p:nvPr/>
        </p:nvSpPr>
        <p:spPr>
          <a:xfrm>
            <a:off x="9491115" y="1362123"/>
            <a:ext cx="226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WORK IN PROGRESS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7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94779-321D-4271-BC92-A2AB34FD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takeaways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50D91F3-CE04-421E-99C9-9E652255568F}"/>
              </a:ext>
            </a:extLst>
          </p:cNvPr>
          <p:cNvSpPr txBox="1"/>
          <p:nvPr/>
        </p:nvSpPr>
        <p:spPr>
          <a:xfrm>
            <a:off x="201478" y="1518834"/>
            <a:ext cx="116547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chemeClr val="tx2"/>
                </a:solidFill>
              </a:rPr>
              <a:t>Today, you’ve seen: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2000" dirty="0">
                <a:solidFill>
                  <a:schemeClr val="tx2"/>
                </a:solidFill>
              </a:rPr>
              <a:t>How </a:t>
            </a:r>
            <a:r>
              <a:rPr lang="en-GB" sz="2000" dirty="0">
                <a:solidFill>
                  <a:schemeClr val="tx2"/>
                </a:solidFill>
              </a:rPr>
              <a:t>the open pilot scheme benefits your organisation, however large or small.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How to apply and how to share your technical requirements.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How the platform works in practice.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How the platform combines theoretical and hands-on approaches to assess  your knowledge and build your skills.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</a:rPr>
              <a:t>How to benefit from customisation so your learning paths can be tailored to different levels and targeted skill sets. </a:t>
            </a:r>
          </a:p>
          <a:p>
            <a:endParaRPr lang="en-GB" sz="2000" i="1" dirty="0">
              <a:solidFill>
                <a:schemeClr val="tx2"/>
              </a:solidFill>
            </a:endParaRPr>
          </a:p>
          <a:p>
            <a:pPr algn="ctr"/>
            <a:r>
              <a:rPr lang="en-GB" sz="2000" i="1" dirty="0">
                <a:solidFill>
                  <a:schemeClr val="tx2"/>
                </a:solidFill>
              </a:rPr>
              <a:t>The threat is significant to all companies and organisations dependent on IT. And these days - this is all companies and organisations</a:t>
            </a:r>
            <a:r>
              <a:rPr lang="en-GB" sz="2000" b="1" dirty="0">
                <a:solidFill>
                  <a:schemeClr val="tx2"/>
                </a:solidFill>
              </a:rPr>
              <a:t>, Troels </a:t>
            </a:r>
            <a:r>
              <a:rPr lang="en-GB" sz="2000" b="1" dirty="0" err="1">
                <a:solidFill>
                  <a:schemeClr val="tx2"/>
                </a:solidFill>
              </a:rPr>
              <a:t>Oerting</a:t>
            </a:r>
            <a:r>
              <a:rPr lang="en-GB" sz="2000" b="1" dirty="0">
                <a:solidFill>
                  <a:schemeClr val="tx2"/>
                </a:solidFill>
              </a:rPr>
              <a:t>, Chairman of the Board of World Economic Forums Centre for Cybersecurity (C4C), World Economic Forum</a:t>
            </a:r>
          </a:p>
          <a:p>
            <a:endParaRPr lang="it-IT" sz="2000" i="1" dirty="0">
              <a:solidFill>
                <a:schemeClr val="tx2"/>
              </a:solidFill>
            </a:endParaRPr>
          </a:p>
          <a:p>
            <a:endParaRPr lang="it-IT" dirty="0"/>
          </a:p>
          <a:p>
            <a:endParaRPr lang="it-I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67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CA1-AB68-AD44-B29E-2CDE8F90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Thank you for your attention! Post-webinar Actions</a:t>
            </a:r>
            <a:endParaRPr lang="it-IT" sz="32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5AF409D-2684-524D-A3E2-7F36BFDDEE49}"/>
              </a:ext>
            </a:extLst>
          </p:cNvPr>
          <p:cNvSpPr txBox="1">
            <a:spLocks/>
          </p:cNvSpPr>
          <p:nvPr/>
        </p:nvSpPr>
        <p:spPr>
          <a:xfrm>
            <a:off x="1083637" y="1787324"/>
            <a:ext cx="10430339" cy="34623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Apply to become a CYBERWISER.eu Open Pilot</a:t>
            </a:r>
          </a:p>
          <a:p>
            <a:pPr marL="514350" indent="-514350">
              <a:buAutoNum type="arabicPeriod"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View our post-webinar online report</a:t>
            </a:r>
          </a:p>
          <a:p>
            <a:pPr marL="457200" lvl="1" indent="0">
              <a:buNone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	Access the presentations &amp; recording </a:t>
            </a:r>
          </a:p>
          <a:p>
            <a:pPr marL="457200" lvl="1" indent="0">
              <a:buNone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	Share takeaways with colleagues</a:t>
            </a:r>
          </a:p>
          <a:p>
            <a:pPr marL="514350" indent="-514350">
              <a:buAutoNum type="arabicPeriod"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Join our community:</a:t>
            </a:r>
          </a:p>
          <a:p>
            <a:pPr marL="914400" lvl="2" indent="0">
              <a:buNone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Follow us on Twitter (@</a:t>
            </a:r>
            <a:r>
              <a:rPr lang="en-GB" altLang="x-none" b="1" i="1" dirty="0" err="1">
                <a:solidFill>
                  <a:schemeClr val="tx2"/>
                </a:solidFill>
                <a:ea typeface="ＭＳ Ｐゴシック" charset="-128"/>
              </a:rPr>
              <a:t>cyberwiser</a:t>
            </a: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) and LinkedIn (linkedin.com/company/42312614)</a:t>
            </a:r>
          </a:p>
          <a:p>
            <a:pPr marL="914400" lvl="2" indent="0">
              <a:buNone/>
            </a:pPr>
            <a:r>
              <a:rPr lang="en-GB" altLang="x-none" b="1" i="1" dirty="0">
                <a:solidFill>
                  <a:schemeClr val="tx2"/>
                </a:solidFill>
                <a:ea typeface="ＭＳ Ｐゴシック" charset="-128"/>
              </a:rPr>
              <a:t>Subscribe to our Newsletter (https://www.cyberwiser.eu/newsletter-subscription)</a:t>
            </a:r>
          </a:p>
        </p:txBody>
      </p:sp>
    </p:spTree>
    <p:extLst>
      <p:ext uri="{BB962C8B-B14F-4D97-AF65-F5344CB8AC3E}">
        <p14:creationId xmlns:p14="http://schemas.microsoft.com/office/powerpoint/2010/main" val="308593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Back-up slides (e.g. on the Platform)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F7636D-134C-4A9A-B7C2-E5A4EDFC2F04}"/>
              </a:ext>
            </a:extLst>
          </p:cNvPr>
          <p:cNvSpPr txBox="1">
            <a:spLocks/>
          </p:cNvSpPr>
          <p:nvPr/>
        </p:nvSpPr>
        <p:spPr>
          <a:xfrm>
            <a:off x="2130906" y="1659349"/>
            <a:ext cx="8558022" cy="4834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What are the offering levels?</a:t>
            </a:r>
          </a:p>
          <a:p>
            <a:r>
              <a:rPr lang="en-GB" sz="2400" dirty="0"/>
              <a:t>Pyramidal scheme of offering</a:t>
            </a:r>
          </a:p>
          <a:p>
            <a:pPr lvl="1"/>
            <a:r>
              <a:rPr lang="en-GB" dirty="0"/>
              <a:t>Freemium services</a:t>
            </a:r>
          </a:p>
          <a:p>
            <a:pPr lvl="1"/>
            <a:r>
              <a:rPr lang="en-GB" dirty="0"/>
              <a:t>Paid services</a:t>
            </a:r>
          </a:p>
          <a:p>
            <a:r>
              <a:rPr lang="en-US" sz="2400" dirty="0"/>
              <a:t>Package solutions</a:t>
            </a:r>
          </a:p>
          <a:p>
            <a:pPr marL="457200" lvl="1" indent="0">
              <a:buFontTx/>
              <a:buNone/>
            </a:pPr>
            <a:endParaRPr lang="en-GB" i="1" dirty="0"/>
          </a:p>
          <a:p>
            <a:pPr marL="914400" lvl="2" indent="0">
              <a:buFontTx/>
              <a:buNone/>
            </a:pPr>
            <a:endParaRPr lang="en-GB" i="1" dirty="0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8595B64F-7194-45C1-8BB2-858E56725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377799"/>
              </p:ext>
            </p:extLst>
          </p:nvPr>
        </p:nvGraphicFramePr>
        <p:xfrm>
          <a:off x="5581837" y="1111827"/>
          <a:ext cx="4932431" cy="369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ttangolo 8">
            <a:extLst>
              <a:ext uri="{FF2B5EF4-FFF2-40B4-BE49-F238E27FC236}">
                <a16:creationId xmlns:a16="http://schemas.microsoft.com/office/drawing/2014/main" id="{29A360CC-7F76-47C9-95E1-FC84618C1113}"/>
              </a:ext>
            </a:extLst>
          </p:cNvPr>
          <p:cNvSpPr/>
          <p:nvPr/>
        </p:nvSpPr>
        <p:spPr>
          <a:xfrm>
            <a:off x="9046398" y="971155"/>
            <a:ext cx="357808" cy="27166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2000" dirty="0">
                <a:solidFill>
                  <a:srgbClr val="C00000"/>
                </a:solidFill>
              </a:rPr>
              <a:t>Paid services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rapezio 9">
            <a:extLst>
              <a:ext uri="{FF2B5EF4-FFF2-40B4-BE49-F238E27FC236}">
                <a16:creationId xmlns:a16="http://schemas.microsoft.com/office/drawing/2014/main" id="{3F73DBAE-F902-4805-B5F8-101D914F8AE8}"/>
              </a:ext>
            </a:extLst>
          </p:cNvPr>
          <p:cNvSpPr/>
          <p:nvPr/>
        </p:nvSpPr>
        <p:spPr>
          <a:xfrm>
            <a:off x="5581837" y="3875101"/>
            <a:ext cx="4932431" cy="923056"/>
          </a:xfrm>
          <a:prstGeom prst="trapezoid">
            <a:avLst>
              <a:gd name="adj" fmla="val 66795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349283"/>
              <a:satOff val="-6256"/>
              <a:lumOff val="26585"/>
              <a:alphaOff val="0"/>
            </a:schemeClr>
          </a:fillRef>
          <a:effectRef idx="0">
            <a:schemeClr val="accent1">
              <a:shade val="80000"/>
              <a:hueOff val="349283"/>
              <a:satOff val="-6256"/>
              <a:lumOff val="26585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0F0ADA-DD60-4164-AF0D-A4F5BB8AC22F}"/>
              </a:ext>
            </a:extLst>
          </p:cNvPr>
          <p:cNvSpPr txBox="1"/>
          <p:nvPr/>
        </p:nvSpPr>
        <p:spPr>
          <a:xfrm>
            <a:off x="9640477" y="4150212"/>
            <a:ext cx="19243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B050"/>
                </a:solidFill>
              </a:rPr>
              <a:t>Freemium service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2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4C122-1244-424E-A7F9-A334B21C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Agenda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D3A43C-1D1C-4F6B-A8BD-C34DACAD8499}"/>
              </a:ext>
            </a:extLst>
          </p:cNvPr>
          <p:cNvSpPr txBox="1"/>
          <p:nvPr/>
        </p:nvSpPr>
        <p:spPr>
          <a:xfrm>
            <a:off x="242595" y="1491080"/>
            <a:ext cx="117192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/>
            <a:r>
              <a:rPr lang="en-GB" sz="2200" b="1" dirty="0">
                <a:solidFill>
                  <a:schemeClr val="tx2"/>
                </a:solidFill>
              </a:rPr>
              <a:t>15:00-15:05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i="1" dirty="0">
                <a:solidFill>
                  <a:schemeClr val="tx2"/>
                </a:solidFill>
              </a:rPr>
              <a:t>Welcome and Introduction to the CYBERWISER.eu Open Pilot Stream</a:t>
            </a:r>
            <a:r>
              <a:rPr lang="en-GB" sz="2200" dirty="0">
                <a:solidFill>
                  <a:schemeClr val="tx2"/>
                </a:solidFill>
              </a:rPr>
              <a:t>, Stephanie Parker, Trust-IT</a:t>
            </a:r>
          </a:p>
          <a:p>
            <a:pPr marL="1343025" indent="-1081088"/>
            <a:r>
              <a:rPr lang="en-GB" sz="2200" b="1" dirty="0">
                <a:solidFill>
                  <a:schemeClr val="tx2"/>
                </a:solidFill>
              </a:rPr>
              <a:t>15:05-15:10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i="1" dirty="0">
                <a:solidFill>
                  <a:schemeClr val="tx2"/>
                </a:solidFill>
              </a:rPr>
              <a:t>Overview of the CYBERWISER.eu platform</a:t>
            </a:r>
            <a:r>
              <a:rPr lang="en-GB" sz="2200" dirty="0">
                <a:solidFill>
                  <a:schemeClr val="tx2"/>
                </a:solidFill>
              </a:rPr>
              <a:t>, Antonio Alvarez, Atos</a:t>
            </a:r>
          </a:p>
          <a:p>
            <a:pPr marL="1343025" indent="-1081088"/>
            <a:r>
              <a:rPr lang="it-IT" sz="2200" b="1" dirty="0">
                <a:solidFill>
                  <a:schemeClr val="tx2"/>
                </a:solidFill>
              </a:rPr>
              <a:t>1</a:t>
            </a:r>
            <a:r>
              <a:rPr lang="en-GB" sz="2200" b="1" dirty="0">
                <a:solidFill>
                  <a:schemeClr val="tx2"/>
                </a:solidFill>
              </a:rPr>
              <a:t>5:10-15:20 </a:t>
            </a:r>
            <a:r>
              <a:rPr lang="en-GB" sz="2200" i="1" dirty="0">
                <a:solidFill>
                  <a:schemeClr val="tx2"/>
                </a:solidFill>
              </a:rPr>
              <a:t>Practical Guide on the CYBERWISER.eu Open Pilot Stream</a:t>
            </a:r>
            <a:r>
              <a:rPr lang="en-GB" sz="2200" dirty="0">
                <a:solidFill>
                  <a:schemeClr val="tx2"/>
                </a:solidFill>
              </a:rPr>
              <a:t> - Lorenzo </a:t>
            </a:r>
            <a:r>
              <a:rPr lang="en-GB" sz="2200" dirty="0" err="1">
                <a:solidFill>
                  <a:schemeClr val="tx2"/>
                </a:solidFill>
              </a:rPr>
              <a:t>Palai</a:t>
            </a:r>
            <a:r>
              <a:rPr lang="en-GB" sz="2200" dirty="0">
                <a:solidFill>
                  <a:schemeClr val="tx2"/>
                </a:solidFill>
              </a:rPr>
              <a:t> AON</a:t>
            </a:r>
          </a:p>
          <a:p>
            <a:pPr marL="1978025" indent="-1978025"/>
            <a:r>
              <a:rPr lang="en-GB" sz="2200" b="1" dirty="0">
                <a:solidFill>
                  <a:schemeClr val="tx2"/>
                </a:solidFill>
              </a:rPr>
              <a:t>     15:20 – 15:50 </a:t>
            </a:r>
            <a:r>
              <a:rPr lang="en-GB" sz="2200" i="1" dirty="0">
                <a:solidFill>
                  <a:schemeClr val="tx2"/>
                </a:solidFill>
              </a:rPr>
              <a:t>CYBERWISER.eu platform in action: live demonstration with Niccolò Zazzeri, Trust-IT and Dario Varano, University of Pisa:</a:t>
            </a:r>
          </a:p>
          <a:p>
            <a:r>
              <a:rPr lang="en-GB" sz="2200" i="1" dirty="0">
                <a:solidFill>
                  <a:schemeClr val="tx2"/>
                </a:solidFill>
              </a:rPr>
              <a:t>               - </a:t>
            </a:r>
            <a:r>
              <a:rPr lang="it-IT" sz="2200" dirty="0">
                <a:solidFill>
                  <a:schemeClr val="tx2"/>
                </a:solidFill>
              </a:rPr>
              <a:t>Cross Learning Facilities demo</a:t>
            </a:r>
          </a:p>
          <a:p>
            <a:r>
              <a:rPr lang="it-IT" sz="2200" dirty="0">
                <a:solidFill>
                  <a:schemeClr val="tx2"/>
                </a:solidFill>
              </a:rPr>
              <a:t>               - Cross-site Scripting (XSS) </a:t>
            </a:r>
            <a:r>
              <a:rPr lang="en-GB" sz="2200" dirty="0">
                <a:solidFill>
                  <a:schemeClr val="tx2"/>
                </a:solidFill>
              </a:rPr>
              <a:t>exercise</a:t>
            </a:r>
            <a:r>
              <a:rPr lang="it-IT" sz="2200" dirty="0">
                <a:solidFill>
                  <a:schemeClr val="tx2"/>
                </a:solidFill>
              </a:rPr>
              <a:t> on cyber range demo</a:t>
            </a:r>
            <a:endParaRPr lang="en-GB" sz="2200" dirty="0">
              <a:solidFill>
                <a:schemeClr val="tx2"/>
              </a:solidFill>
            </a:endParaRPr>
          </a:p>
          <a:p>
            <a:r>
              <a:rPr lang="en-GB" sz="2200" b="1" dirty="0">
                <a:solidFill>
                  <a:schemeClr val="tx2"/>
                </a:solidFill>
              </a:rPr>
              <a:t>15:50-16:05 </a:t>
            </a:r>
            <a:r>
              <a:rPr lang="en-GB" sz="2200" dirty="0">
                <a:solidFill>
                  <a:schemeClr val="tx2"/>
                </a:solidFill>
              </a:rPr>
              <a:t>Q&amp;A on </a:t>
            </a:r>
            <a:r>
              <a:rPr lang="en-GB" sz="2200" i="1" dirty="0">
                <a:solidFill>
                  <a:schemeClr val="tx2"/>
                </a:solidFill>
              </a:rPr>
              <a:t>The importance of cyber training and filling the skills gap </a:t>
            </a:r>
            <a:r>
              <a:rPr lang="en-GB" sz="2200" dirty="0">
                <a:solidFill>
                  <a:schemeClr val="tx2"/>
                </a:solidFill>
              </a:rPr>
              <a:t>with Csaba Virag, Cyber Services Plc, Member of the CYBERWISER.eu Stakeholder Expert Board and Panellists </a:t>
            </a:r>
          </a:p>
          <a:p>
            <a:r>
              <a:rPr lang="it-IT" sz="2200" b="1" dirty="0">
                <a:solidFill>
                  <a:schemeClr val="tx2"/>
                </a:solidFill>
              </a:rPr>
              <a:t>1</a:t>
            </a:r>
            <a:r>
              <a:rPr lang="en-GB" sz="2200" b="1" dirty="0">
                <a:solidFill>
                  <a:schemeClr val="tx2"/>
                </a:solidFill>
              </a:rPr>
              <a:t>6:05-16:15 </a:t>
            </a:r>
            <a:r>
              <a:rPr lang="en-GB" sz="2200" dirty="0">
                <a:solidFill>
                  <a:schemeClr val="tx2"/>
                </a:solidFill>
              </a:rPr>
              <a:t>Q&amp;A with audience on the CYBERWISER.eu Open Pilot opportunities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0761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69E67D-2209-4B97-851B-6D5032E6B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Panellists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44859D2-9A82-43F8-B67E-2C6C0CA50B0E}"/>
              </a:ext>
            </a:extLst>
          </p:cNvPr>
          <p:cNvSpPr txBox="1"/>
          <p:nvPr/>
        </p:nvSpPr>
        <p:spPr>
          <a:xfrm>
            <a:off x="9032033" y="783771"/>
            <a:ext cx="199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Image </a:t>
            </a:r>
            <a:r>
              <a:rPr lang="en-GB" dirty="0" err="1">
                <a:solidFill>
                  <a:schemeClr val="bg1"/>
                </a:solidFill>
              </a:rPr>
              <a:t>fromTrust</a:t>
            </a:r>
            <a:r>
              <a:rPr lang="en-GB" dirty="0">
                <a:solidFill>
                  <a:schemeClr val="bg1"/>
                </a:solidFill>
              </a:rPr>
              <a:t>-IT pending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36FF927-4500-4188-AFD9-630A61C1D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32" y="1430102"/>
            <a:ext cx="9707336" cy="36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5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CF980-36F1-4A2B-B8A1-F6B0498B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CYBERWISER.eu Open </a:t>
            </a:r>
            <a:r>
              <a:rPr lang="en-GB" dirty="0"/>
              <a:t>Pilot Scheme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E68E4F-3EDD-4B11-8473-9512FD49E171}"/>
              </a:ext>
            </a:extLst>
          </p:cNvPr>
          <p:cNvSpPr txBox="1">
            <a:spLocks/>
          </p:cNvSpPr>
          <p:nvPr/>
        </p:nvSpPr>
        <p:spPr>
          <a:xfrm>
            <a:off x="129159" y="1509739"/>
            <a:ext cx="4956051" cy="33984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dirty="0"/>
              <a:t> </a:t>
            </a:r>
            <a:r>
              <a:rPr lang="en-GB" dirty="0">
                <a:solidFill>
                  <a:schemeClr val="tx2"/>
                </a:solidFill>
              </a:rPr>
              <a:t>Helping to increase cybersecurity skill levels for technical and non-technical staff 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Customisable</a:t>
            </a:r>
          </a:p>
          <a:p>
            <a:pPr algn="just"/>
            <a:r>
              <a:rPr lang="en-GB" dirty="0">
                <a:solidFill>
                  <a:schemeClr val="tx2"/>
                </a:solidFill>
              </a:rPr>
              <a:t> Open to any European organisation at no cost apart from investment in time and resources </a:t>
            </a:r>
          </a:p>
          <a:p>
            <a:pPr algn="just"/>
            <a:r>
              <a:rPr lang="en-GB" dirty="0"/>
              <a:t> </a:t>
            </a:r>
            <a:endParaRPr lang="en-GB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94606A-5384-4292-94D7-8A7F76F47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2599" y="1004068"/>
            <a:ext cx="7059401" cy="47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0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24" y="-225150"/>
            <a:ext cx="9525000" cy="1282389"/>
          </a:xfrm>
        </p:spPr>
        <p:txBody>
          <a:bodyPr>
            <a:normAutofit/>
          </a:bodyPr>
          <a:lstStyle/>
          <a:p>
            <a:r>
              <a:rPr lang="en-GB" sz="2800" dirty="0"/>
              <a:t>Overview of the CYBERWISER.eu Platform, </a:t>
            </a:r>
            <a:r>
              <a:rPr lang="en-GB" sz="2800" b="1" dirty="0"/>
              <a:t>Antonio Alvarez, Atos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C006F3A-BF6A-4745-9F00-0EA1A0E7F703}"/>
              </a:ext>
            </a:extLst>
          </p:cNvPr>
          <p:cNvSpPr txBox="1">
            <a:spLocks/>
          </p:cNvSpPr>
          <p:nvPr/>
        </p:nvSpPr>
        <p:spPr>
          <a:xfrm>
            <a:off x="2119746" y="840263"/>
            <a:ext cx="9639714" cy="491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 CYBERWISER.eu is a cyber range platform envisioned to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Deliver cybersecurity professional training to a wide community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From students to experienced professionals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Public and private sectors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Applicable to different verticals</a:t>
            </a:r>
          </a:p>
          <a:p>
            <a:pPr marL="914400" lvl="2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Provide with training tools and materials to cover both theory and practice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Learn how to attack to know how to defend</a:t>
            </a:r>
          </a:p>
          <a:p>
            <a:pPr lvl="2"/>
            <a:r>
              <a:rPr lang="en-US" sz="1800" b="1" dirty="0">
                <a:solidFill>
                  <a:schemeClr val="tx2"/>
                </a:solidFill>
              </a:rPr>
              <a:t>Put the user in the shoes of the attacker (red team) and the defender (blue team)</a:t>
            </a:r>
          </a:p>
          <a:p>
            <a:pPr marL="914400" lvl="2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Promote and develop a solid cybersecurity culture across Europe and worldwide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1DDAA87-22B7-45B2-B74C-3779A1527D39}"/>
              </a:ext>
            </a:extLst>
          </p:cNvPr>
          <p:cNvSpPr/>
          <p:nvPr/>
        </p:nvSpPr>
        <p:spPr>
          <a:xfrm>
            <a:off x="2131103" y="1315826"/>
            <a:ext cx="9299318" cy="14209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1108223-7C37-43DB-961E-29BEA2E32B0C}"/>
              </a:ext>
            </a:extLst>
          </p:cNvPr>
          <p:cNvSpPr/>
          <p:nvPr/>
        </p:nvSpPr>
        <p:spPr>
          <a:xfrm>
            <a:off x="2128603" y="2833122"/>
            <a:ext cx="9299318" cy="14209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FB445D4-7F3A-4E30-8978-720EE3BD300F}"/>
              </a:ext>
            </a:extLst>
          </p:cNvPr>
          <p:cNvSpPr/>
          <p:nvPr/>
        </p:nvSpPr>
        <p:spPr>
          <a:xfrm>
            <a:off x="2131102" y="4512664"/>
            <a:ext cx="9628357" cy="7151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10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-123417"/>
            <a:ext cx="9525000" cy="1282389"/>
          </a:xfrm>
        </p:spPr>
        <p:txBody>
          <a:bodyPr>
            <a:normAutofit/>
          </a:bodyPr>
          <a:lstStyle/>
          <a:p>
            <a:r>
              <a:rPr lang="en-GB" sz="3200" dirty="0"/>
              <a:t>Overview of the CYBERWISER.eu Platform</a:t>
            </a:r>
          </a:p>
        </p:txBody>
      </p:sp>
      <p:pic>
        <p:nvPicPr>
          <p:cNvPr id="1026" name="Picture 2" descr="CYBERWISER.eu Capacity Building Platform">
            <a:extLst>
              <a:ext uri="{FF2B5EF4-FFF2-40B4-BE49-F238E27FC236}">
                <a16:creationId xmlns:a16="http://schemas.microsoft.com/office/drawing/2014/main" id="{78057C11-4688-426A-B544-68329A83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9" y="1019332"/>
            <a:ext cx="7915149" cy="43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71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Overview of the CYBERWISER.eu Platform</a:t>
            </a:r>
            <a:endParaRPr lang="en-GB" sz="3200" b="1" dirty="0"/>
          </a:p>
        </p:txBody>
      </p:sp>
      <p:graphicFrame>
        <p:nvGraphicFramePr>
          <p:cNvPr id="4" name="Tabla 8">
            <a:extLst>
              <a:ext uri="{FF2B5EF4-FFF2-40B4-BE49-F238E27FC236}">
                <a16:creationId xmlns:a16="http://schemas.microsoft.com/office/drawing/2014/main" id="{9074B848-F1B2-4AC5-BBFF-A49380442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30576"/>
              </p:ext>
            </p:extLst>
          </p:nvPr>
        </p:nvGraphicFramePr>
        <p:xfrm>
          <a:off x="1828800" y="1233222"/>
          <a:ext cx="882087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940">
                  <a:extLst>
                    <a:ext uri="{9D8B030D-6E8A-4147-A177-3AD203B41FA5}">
                      <a16:colId xmlns:a16="http://schemas.microsoft.com/office/drawing/2014/main" val="3982195939"/>
                    </a:ext>
                  </a:extLst>
                </a:gridCol>
                <a:gridCol w="7495939">
                  <a:extLst>
                    <a:ext uri="{9D8B030D-6E8A-4147-A177-3AD203B41FA5}">
                      <a16:colId xmlns:a16="http://schemas.microsoft.com/office/drawing/2014/main" val="388497260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CYBERWISER.eu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035350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s-ES" b="1" dirty="0"/>
                        <a:t>PROVIDES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Training platform that includes a cyber range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33447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High-Fidelity simulation of network infrastructures to be used as scenarios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55744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Exercises, modules, courses and customized learning paths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5403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Real-time monitoring of exercise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59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Real-time user performance evaluation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111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Management of individual learning path and curricula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500216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ALLOWS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Theoretical training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68208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Hands-on training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24136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Learn from playing the role of both attacker and defender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46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75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Guide on the CYBERWISER.eu Open Pilot Stream – </a:t>
            </a:r>
            <a:r>
              <a:rPr lang="en-GB" b="1" dirty="0"/>
              <a:t>Lorenzo </a:t>
            </a:r>
            <a:r>
              <a:rPr lang="en-GB" b="1" dirty="0" err="1"/>
              <a:t>Palai</a:t>
            </a:r>
            <a:r>
              <a:rPr lang="en-GB" b="1" dirty="0"/>
              <a:t>, Aon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F70BAC-3E04-4759-8724-0304BFB20C59}"/>
              </a:ext>
            </a:extLst>
          </p:cNvPr>
          <p:cNvSpPr txBox="1"/>
          <p:nvPr/>
        </p:nvSpPr>
        <p:spPr>
          <a:xfrm>
            <a:off x="9610531" y="1698171"/>
            <a:ext cx="20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Lorenzo – add slides as needed</a:t>
            </a:r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9F80E3C2-8212-4A1F-A546-F7FF325CF448}"/>
              </a:ext>
            </a:extLst>
          </p:cNvPr>
          <p:cNvSpPr txBox="1">
            <a:spLocks/>
          </p:cNvSpPr>
          <p:nvPr/>
        </p:nvSpPr>
        <p:spPr>
          <a:xfrm>
            <a:off x="1623317" y="1698171"/>
            <a:ext cx="9639714" cy="4914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/>
                </a:solidFill>
              </a:rPr>
              <a:t> What we will grant you as Open Pilot? 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The opportunity to test the platform of training in cybersecurity for free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Onboarding package to use the platform (training material and dedicated interfaces)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Issued credentials to manage the instantiation of the platform for your specific Pilot, according to the training needs of a given technical profile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</a:rPr>
              <a:t> Continuous support by our Team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774F2C-F3D6-439D-9057-F757D0F6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Guide on the CYBERWISER.eu Open Pilot Stream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6F70BAC-3E04-4759-8724-0304BFB20C59}"/>
              </a:ext>
            </a:extLst>
          </p:cNvPr>
          <p:cNvSpPr txBox="1"/>
          <p:nvPr/>
        </p:nvSpPr>
        <p:spPr>
          <a:xfrm>
            <a:off x="9610531" y="1698171"/>
            <a:ext cx="203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Lorenzo – add slides as needed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8E0B4AF-30D3-461C-BD99-F1A7FB9939B5}"/>
              </a:ext>
            </a:extLst>
          </p:cNvPr>
          <p:cNvSpPr txBox="1">
            <a:spLocks/>
          </p:cNvSpPr>
          <p:nvPr/>
        </p:nvSpPr>
        <p:spPr>
          <a:xfrm>
            <a:off x="1956246" y="1360450"/>
            <a:ext cx="8558022" cy="4834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/>
                </a:solidFill>
              </a:rPr>
              <a:t>What is the learning pathway?</a:t>
            </a:r>
            <a:endParaRPr lang="en-GB" sz="2000" b="1" i="1" dirty="0">
              <a:solidFill>
                <a:schemeClr val="tx2"/>
              </a:solidFill>
            </a:endParaRPr>
          </a:p>
          <a:p>
            <a:r>
              <a:rPr lang="en-US" sz="2400" i="1" dirty="0">
                <a:solidFill>
                  <a:schemeClr val="tx2"/>
                </a:solidFill>
              </a:rPr>
              <a:t>Learning Pathway = Set of modules included in a course</a:t>
            </a:r>
            <a:endParaRPr lang="en-GB" sz="2400" i="1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3650EE-B3CD-40E5-8DA8-D03B845DF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47" y="2274723"/>
            <a:ext cx="5900983" cy="300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6966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is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wiser2_Template" id="{934F2A1E-F2AF-794A-9B53-83141808BE31}" vid="{6284582D-D416-764B-ADE5-F7E93D06FF8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Cyberwiser slide</Template>
  <TotalTime>0</TotalTime>
  <Words>1023</Words>
  <Application>Microsoft Office PowerPoint</Application>
  <PresentationFormat>Widescreen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Cyberwiser slide</vt:lpstr>
      <vt:lpstr>PowerPoint Presentation</vt:lpstr>
      <vt:lpstr>Agenda</vt:lpstr>
      <vt:lpstr>Panellists</vt:lpstr>
      <vt:lpstr>CYBERWISER.eu Open Pilot Scheme</vt:lpstr>
      <vt:lpstr>Overview of the CYBERWISER.eu Platform, Antonio Alvarez, Atos</vt:lpstr>
      <vt:lpstr>Overview of the CYBERWISER.eu Platform</vt:lpstr>
      <vt:lpstr>Overview of the CYBERWISER.eu Platform</vt:lpstr>
      <vt:lpstr>Practical Guide on the CYBERWISER.eu Open Pilot Stream – Lorenzo Palai, Aon</vt:lpstr>
      <vt:lpstr>Practical Guide on the CYBERWISER.eu Open Pilot Stream </vt:lpstr>
      <vt:lpstr>Practical Guide on the CYBERWISER.eu Open Pilot Stream </vt:lpstr>
      <vt:lpstr>Practical Guide on the CYBERWISER.eu Open Pilot Stream </vt:lpstr>
      <vt:lpstr>Introduction of the platform and live demonstration</vt:lpstr>
      <vt:lpstr>Q&amp;A: The importance of cyber training and filling the skills gap – Csaba Virag, SEB Member &amp; Panellists</vt:lpstr>
      <vt:lpstr>Main takeaways</vt:lpstr>
      <vt:lpstr>Thank you for your attention! Post-webinar Actions</vt:lpstr>
      <vt:lpstr>Back-up slides (e.g. on the Platform)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2018-12-31T10:42:14Z</dcterms:created>
  <dcterms:modified xsi:type="dcterms:W3CDTF">2020-04-22T14:37:19Z</dcterms:modified>
</cp:coreProperties>
</file>